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oboto"/>
      <p:regular r:id="rId29"/>
      <p:bold r:id="rId30"/>
      <p:italic r:id="rId31"/>
      <p:boldItalic r:id="rId32"/>
    </p:embeddedFont>
    <p:embeddedFont>
      <p:font typeface="Merriweather"/>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33" Type="http://schemas.openxmlformats.org/officeDocument/2006/relationships/font" Target="fonts/Merriweather-regular.fntdata"/><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35" Type="http://schemas.openxmlformats.org/officeDocument/2006/relationships/font" Target="fonts/Merriweather-italic.fntdata"/><Relationship Id="rId12" Type="http://schemas.openxmlformats.org/officeDocument/2006/relationships/slide" Target="slides/slide7.xml"/><Relationship Id="rId34" Type="http://schemas.openxmlformats.org/officeDocument/2006/relationships/font" Target="fonts/Merriweather-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Merriweather-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 Hi and welcome to Public Speaking, but with an online twist. My name is Cooper and my fellow presentator is Shivali, and today we will be going over what is public speaking, how to improve your </a:t>
            </a:r>
            <a:r>
              <a:rPr lang="en"/>
              <a:t>abilities at it, and how to use your public speaking skills online for TSA competitions.</a:t>
            </a:r>
            <a:r>
              <a:rPr lang="en"/>
              <a:t> Before we jump in tho, it is probably important to define public speaking.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9db418390e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9db418390e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t>
            </a:r>
            <a:r>
              <a:rPr lang="en"/>
              <a:t> This is the </a:t>
            </a:r>
            <a:r>
              <a:rPr lang="en"/>
              <a:t>main attention grabber for your presentation. It is key to get the audience ‘hooked’ on early, or else the presentation could be doomed from the start.</a:t>
            </a:r>
            <a:endParaRPr/>
          </a:p>
          <a:p>
            <a:pPr indent="-298450" lvl="0" marL="457200" rtl="0" algn="l">
              <a:spcBef>
                <a:spcPts val="0"/>
              </a:spcBef>
              <a:spcAft>
                <a:spcPts val="0"/>
              </a:spcAft>
              <a:buSzPts val="1100"/>
              <a:buChar char="-"/>
            </a:pPr>
            <a:r>
              <a:rPr lang="en"/>
              <a:t>Story</a:t>
            </a:r>
            <a:endParaRPr/>
          </a:p>
          <a:p>
            <a:pPr indent="-298450" lvl="0" marL="457200" rtl="0" algn="l">
              <a:spcBef>
                <a:spcPts val="0"/>
              </a:spcBef>
              <a:spcAft>
                <a:spcPts val="0"/>
              </a:spcAft>
              <a:buSzPts val="1100"/>
              <a:buChar char="-"/>
            </a:pPr>
            <a:r>
              <a:rPr lang="en"/>
              <a:t>Question</a:t>
            </a:r>
            <a:endParaRPr/>
          </a:p>
          <a:p>
            <a:pPr indent="-298450" lvl="0" marL="457200" rtl="0" algn="l">
              <a:spcBef>
                <a:spcPts val="0"/>
              </a:spcBef>
              <a:spcAft>
                <a:spcPts val="0"/>
              </a:spcAft>
              <a:buSzPts val="1100"/>
              <a:buChar char="-"/>
            </a:pPr>
            <a:r>
              <a:rPr lang="en"/>
              <a:t>interesting statistic</a:t>
            </a:r>
            <a:endParaRPr/>
          </a:p>
          <a:p>
            <a:pPr indent="-298450" lvl="0" marL="457200" rtl="0" algn="l">
              <a:spcBef>
                <a:spcPts val="0"/>
              </a:spcBef>
              <a:spcAft>
                <a:spcPts val="0"/>
              </a:spcAft>
              <a:buSzPts val="1100"/>
              <a:buChar char="-"/>
            </a:pPr>
            <a:r>
              <a:rPr lang="en"/>
              <a:t>Anything that catches the attention of the audience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9db418390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9db418390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 This is both an introduction for the speaker, and what they are covering. Include the purpose of the </a:t>
            </a:r>
            <a:r>
              <a:rPr lang="en"/>
              <a:t>presentation</a:t>
            </a:r>
            <a:r>
              <a:rPr lang="en"/>
              <a:t>, and go over common factors that the audience can expect later on in it.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9db418390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9db418390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 These are the points of focus and the facts that come with them. They are what you are trying to present or argue in your presentation, but not the specific arguments itself. For instance, HIPO was one of the points in our presentation. </a:t>
            </a:r>
            <a:endParaRPr/>
          </a:p>
          <a:p>
            <a:pPr indent="-298450" lvl="0" marL="457200" rtl="0" algn="l">
              <a:spcBef>
                <a:spcPts val="0"/>
              </a:spcBef>
              <a:spcAft>
                <a:spcPts val="0"/>
              </a:spcAft>
              <a:buSzPts val="1100"/>
              <a:buChar char="-"/>
            </a:pPr>
            <a:r>
              <a:rPr lang="en"/>
              <a:t>Facts</a:t>
            </a:r>
            <a:endParaRPr/>
          </a:p>
          <a:p>
            <a:pPr indent="-298450" lvl="0" marL="457200" rtl="0" algn="l">
              <a:spcBef>
                <a:spcPts val="0"/>
              </a:spcBef>
              <a:spcAft>
                <a:spcPts val="0"/>
              </a:spcAft>
              <a:buSzPts val="1100"/>
              <a:buChar char="-"/>
            </a:pPr>
            <a:r>
              <a:rPr lang="en"/>
              <a:t>What you are presenting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9db418390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9db418390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 Opinions are the arguments, or in literary terms, the commentary. This is where the speaker gives their opinions to </a:t>
            </a:r>
            <a:r>
              <a:rPr lang="en"/>
              <a:t>comment</a:t>
            </a:r>
            <a:r>
              <a:rPr lang="en"/>
              <a:t> on the facts and make commentary off of it.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9db418390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9db418390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Cooper Slide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9db418390e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9db418390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 Read something close to </a:t>
            </a:r>
            <a:r>
              <a:rPr lang="en"/>
              <a:t>what's</a:t>
            </a:r>
            <a:r>
              <a:rPr lang="en"/>
              <a:t> on the slide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9db418390e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9db418390e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Cooper: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9db418390e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9db418390e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 Now we will do some more timed presentations. You’ll have a minute to think of what you’re going to say, then three minutes to present it. We will give feedback after.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9db418390e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9db418390e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9db418390e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9db418390e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9b39bc791e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9b39bc791e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9db418390e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9db418390e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Cooper: Same rules as before, but now you are painting the story of what happened before this picture. Its up to you to determine how far back you go, but still follow the guidelines on how to make a successful speech.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9db418390e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9db418390e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9db418390e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9db418390e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9db418390e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9db418390e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9b39bc791e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9b39bc791e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 For TSA we like to think of the 3 P’s: Posture, Projection, and Presentation.</a:t>
            </a:r>
            <a:endParaRPr/>
          </a:p>
          <a:p>
            <a:pPr indent="0" lvl="0" marL="0" rtl="0" algn="l">
              <a:spcBef>
                <a:spcPts val="0"/>
              </a:spcBef>
              <a:spcAft>
                <a:spcPts val="0"/>
              </a:spcAft>
              <a:buNone/>
            </a:pPr>
            <a:r>
              <a:rPr lang="en"/>
              <a:t>Posture is key, and the goal is to sit up </a:t>
            </a:r>
            <a:r>
              <a:rPr lang="en"/>
              <a:t>straight</a:t>
            </a:r>
            <a:r>
              <a:rPr lang="en"/>
              <a:t>… but not too straight. Having a relaxed, yet professional posture sets the tone for a positive presentation</a:t>
            </a:r>
            <a:endParaRPr/>
          </a:p>
          <a:p>
            <a:pPr indent="0" lvl="0" marL="0" rtl="0" algn="l">
              <a:spcBef>
                <a:spcPts val="0"/>
              </a:spcBef>
              <a:spcAft>
                <a:spcPts val="0"/>
              </a:spcAft>
              <a:buNone/>
            </a:pPr>
            <a:r>
              <a:rPr lang="en"/>
              <a:t>Projection ensures your audience can hear everything you say. Don’t go too close to either pole. Mix it up to create emphasis in what you’re saying.</a:t>
            </a:r>
            <a:endParaRPr/>
          </a:p>
          <a:p>
            <a:pPr indent="0" lvl="0" marL="0" rtl="0" algn="l">
              <a:spcBef>
                <a:spcPts val="0"/>
              </a:spcBef>
              <a:spcAft>
                <a:spcPts val="0"/>
              </a:spcAft>
              <a:buNone/>
            </a:pPr>
            <a:r>
              <a:rPr lang="en"/>
              <a:t>Presentation is the main bulk here. It involves everything from what you’re speaking about to the outfit you’re wearing to your visual aid.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9b39bc791e_0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9b39bc791e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 Lets go ahead and try some. I’ll give a key phrase and you give me a two to three sentence presentation on that subject. Remember to focus on the 3P’s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9b39bc791e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9b39bc791e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 *read title, have presenter turn on camera and mic</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9b39bc791e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9b39bc791e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 Same as last slide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9b39bc791e_0_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9b39bc791e_0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9b39bc791e_0_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9b39bc791e_0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9db418390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9db41839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 In TSA we like to follow a basis we call Hipo, not hypo.</a:t>
            </a:r>
            <a:endParaRPr/>
          </a:p>
          <a:p>
            <a:pPr indent="0" lvl="0" marL="0" rtl="0" algn="l">
              <a:spcBef>
                <a:spcPts val="0"/>
              </a:spcBef>
              <a:spcAft>
                <a:spcPts val="0"/>
              </a:spcAft>
              <a:buClr>
                <a:schemeClr val="dk1"/>
              </a:buClr>
              <a:buSzPts val="1100"/>
              <a:buFont typeface="Arial"/>
              <a:buNone/>
            </a:pPr>
            <a:r>
              <a:rPr lang="en">
                <a:solidFill>
                  <a:schemeClr val="dk1"/>
                </a:solidFill>
              </a:rPr>
              <a:t>Hook=a story, a quote, a question, something interesting to get the audience’s attention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Introduce=State your name ALWAYS and position or who invited you to speak</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Points=Clearly state your points in order. Possibly give a brief intro to them but then go over each one in great detail.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Opinions=DO NOT GIVE AN OPINION UNTIL THE END!!!! You want to hit people with the facts first and then end with an ending opinionated statement.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400"/>
              <a:t>Public Speaking, With a Twist</a:t>
            </a:r>
            <a:endParaRPr sz="4400"/>
          </a:p>
        </p:txBody>
      </p:sp>
      <p:sp>
        <p:nvSpPr>
          <p:cNvPr id="65" name="Google Shape;65;p13"/>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President Cooper Niemeier,</a:t>
            </a:r>
            <a:endParaRPr/>
          </a:p>
          <a:p>
            <a:pPr indent="0" lvl="0" marL="0" rtl="0" algn="l">
              <a:spcBef>
                <a:spcPts val="0"/>
              </a:spcBef>
              <a:spcAft>
                <a:spcPts val="0"/>
              </a:spcAft>
              <a:buNone/>
            </a:pPr>
            <a:r>
              <a:rPr lang="en"/>
              <a:t>Reporter Shivali Singireddy </a:t>
            </a:r>
            <a:endParaRPr/>
          </a:p>
        </p:txBody>
      </p:sp>
      <p:sp>
        <p:nvSpPr>
          <p:cNvPr id="66" name="Google Shape;66;p13"/>
          <p:cNvSpPr txBox="1"/>
          <p:nvPr/>
        </p:nvSpPr>
        <p:spPr>
          <a:xfrm>
            <a:off x="4650125" y="3446100"/>
            <a:ext cx="3011100" cy="53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Roboto"/>
                <a:ea typeface="Roboto"/>
                <a:cs typeface="Roboto"/>
                <a:sym typeface="Roboto"/>
              </a:rPr>
              <a:t>Please Enter with your camera ON and microphone off</a:t>
            </a:r>
            <a:endParaRPr b="1">
              <a:solidFill>
                <a:srgbClr val="FFFFFF"/>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600"/>
              <a:t>HOOK</a:t>
            </a:r>
            <a:endParaRPr sz="9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0"/>
              <a:t>INTRODUCTION</a:t>
            </a:r>
            <a:endParaRPr sz="8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4"/>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600"/>
              <a:t>POINTS</a:t>
            </a:r>
            <a:endParaRPr sz="9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5"/>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600"/>
              <a:t>OPINIONS</a:t>
            </a:r>
            <a:endParaRPr sz="9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Final Pointers</a:t>
            </a:r>
            <a:endParaRPr/>
          </a:p>
        </p:txBody>
      </p:sp>
      <p:sp>
        <p:nvSpPr>
          <p:cNvPr id="138" name="Google Shape;138;p26"/>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u="sng"/>
              <a:t>Positives:</a:t>
            </a:r>
            <a:endParaRPr b="1" sz="2400" u="sng"/>
          </a:p>
          <a:p>
            <a:pPr indent="0" lvl="0" marL="0" rtl="0" algn="l">
              <a:spcBef>
                <a:spcPts val="1600"/>
              </a:spcBef>
              <a:spcAft>
                <a:spcPts val="0"/>
              </a:spcAft>
              <a:buNone/>
            </a:pPr>
            <a:r>
              <a:rPr lang="en" sz="2400"/>
              <a:t>Smile/ calming </a:t>
            </a:r>
            <a:r>
              <a:rPr lang="en" sz="2400"/>
              <a:t>demeanor</a:t>
            </a:r>
            <a:endParaRPr sz="2400"/>
          </a:p>
          <a:p>
            <a:pPr indent="0" lvl="0" marL="0" rtl="0" algn="l">
              <a:spcBef>
                <a:spcPts val="1600"/>
              </a:spcBef>
              <a:spcAft>
                <a:spcPts val="0"/>
              </a:spcAft>
              <a:buNone/>
            </a:pPr>
            <a:r>
              <a:rPr lang="en" sz="2400"/>
              <a:t>Use correct volume</a:t>
            </a:r>
            <a:endParaRPr sz="2400"/>
          </a:p>
          <a:p>
            <a:pPr indent="0" lvl="0" marL="0" rtl="0" algn="l">
              <a:spcBef>
                <a:spcPts val="1600"/>
              </a:spcBef>
              <a:spcAft>
                <a:spcPts val="0"/>
              </a:spcAft>
              <a:buNone/>
            </a:pPr>
            <a:r>
              <a:rPr lang="en" sz="2400"/>
              <a:t>Make eye contact</a:t>
            </a:r>
            <a:endParaRPr sz="2400"/>
          </a:p>
          <a:p>
            <a:pPr indent="0" lvl="0" marL="0" rtl="0" algn="l">
              <a:spcBef>
                <a:spcPts val="1600"/>
              </a:spcBef>
              <a:spcAft>
                <a:spcPts val="0"/>
              </a:spcAft>
              <a:buNone/>
            </a:pPr>
            <a:r>
              <a:rPr lang="en" sz="2400"/>
              <a:t>Read your audience</a:t>
            </a:r>
            <a:endParaRPr sz="2400"/>
          </a:p>
          <a:p>
            <a:pPr indent="0" lvl="0" marL="0" rtl="0" algn="l">
              <a:spcBef>
                <a:spcPts val="1600"/>
              </a:spcBef>
              <a:spcAft>
                <a:spcPts val="1600"/>
              </a:spcAft>
              <a:buNone/>
            </a:pPr>
            <a:r>
              <a:t/>
            </a:r>
            <a:endParaRPr sz="2400"/>
          </a:p>
        </p:txBody>
      </p:sp>
      <p:sp>
        <p:nvSpPr>
          <p:cNvPr id="139" name="Google Shape;139;p26"/>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u="sng"/>
              <a:t>Negatives: </a:t>
            </a:r>
            <a:endParaRPr b="1" sz="2400" u="sng"/>
          </a:p>
          <a:p>
            <a:pPr indent="0" lvl="0" marL="0" rtl="0" algn="l">
              <a:spcBef>
                <a:spcPts val="1600"/>
              </a:spcBef>
              <a:spcAft>
                <a:spcPts val="0"/>
              </a:spcAft>
              <a:buNone/>
            </a:pPr>
            <a:r>
              <a:rPr lang="en" sz="2400"/>
              <a:t>Filler Language (Um, Uh)</a:t>
            </a:r>
            <a:endParaRPr sz="2400"/>
          </a:p>
          <a:p>
            <a:pPr indent="0" lvl="0" marL="0" rtl="0" algn="l">
              <a:spcBef>
                <a:spcPts val="1600"/>
              </a:spcBef>
              <a:spcAft>
                <a:spcPts val="0"/>
              </a:spcAft>
              <a:buNone/>
            </a:pPr>
            <a:r>
              <a:rPr lang="en" sz="2400"/>
              <a:t>Going off topic</a:t>
            </a:r>
            <a:endParaRPr sz="2400"/>
          </a:p>
          <a:p>
            <a:pPr indent="0" lvl="0" marL="0" rtl="0" algn="l">
              <a:spcBef>
                <a:spcPts val="1600"/>
              </a:spcBef>
              <a:spcAft>
                <a:spcPts val="0"/>
              </a:spcAft>
              <a:buNone/>
            </a:pPr>
            <a:r>
              <a:rPr lang="en" sz="2400"/>
              <a:t>Do not bore the audience</a:t>
            </a:r>
            <a:endParaRPr sz="2400"/>
          </a:p>
          <a:p>
            <a:pPr indent="0" lvl="0" marL="0" rtl="0" algn="l">
              <a:spcBef>
                <a:spcPts val="1600"/>
              </a:spcBef>
              <a:spcAft>
                <a:spcPts val="1600"/>
              </a:spcAft>
              <a:buNone/>
            </a:pPr>
            <a:r>
              <a:rPr lang="en" sz="2400"/>
              <a:t>Reading off a full script</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7"/>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Moving into the Online World</a:t>
            </a:r>
            <a:endParaRPr/>
          </a:p>
        </p:txBody>
      </p:sp>
      <p:sp>
        <p:nvSpPr>
          <p:cNvPr id="145" name="Google Shape;145;p27"/>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900"/>
              <a:t>With Indiana TSA hosting their first virtual State Conference in April, it is more important now than ever to know how to apply what we went over to online presentations. </a:t>
            </a:r>
            <a:endParaRPr sz="19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8"/>
          <p:cNvSpPr txBox="1"/>
          <p:nvPr>
            <p:ph type="title"/>
          </p:nvPr>
        </p:nvSpPr>
        <p:spPr>
          <a:xfrm>
            <a:off x="158200" y="539725"/>
            <a:ext cx="89148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Things To Watch For When Presenting</a:t>
            </a:r>
            <a:endParaRPr/>
          </a:p>
        </p:txBody>
      </p:sp>
      <p:sp>
        <p:nvSpPr>
          <p:cNvPr id="151" name="Google Shape;151;p28"/>
          <p:cNvSpPr txBox="1"/>
          <p:nvPr/>
        </p:nvSpPr>
        <p:spPr>
          <a:xfrm>
            <a:off x="2553150" y="1264300"/>
            <a:ext cx="4037700" cy="3573900"/>
          </a:xfrm>
          <a:prstGeom prst="rect">
            <a:avLst/>
          </a:prstGeom>
          <a:noFill/>
          <a:ln>
            <a:noFill/>
          </a:ln>
        </p:spPr>
        <p:txBody>
          <a:bodyPr anchorCtr="0" anchor="t" bIns="91425" lIns="91425" spcFirstLastPara="1" rIns="91425" wrap="square" tIns="91425">
            <a:noAutofit/>
          </a:bodyPr>
          <a:lstStyle/>
          <a:p>
            <a:pPr indent="-387350" lvl="0" marL="457200" rtl="0" algn="ctr">
              <a:spcBef>
                <a:spcPts val="0"/>
              </a:spcBef>
              <a:spcAft>
                <a:spcPts val="0"/>
              </a:spcAft>
              <a:buSzPts val="2500"/>
              <a:buFont typeface="Roboto"/>
              <a:buChar char="●"/>
            </a:pPr>
            <a:r>
              <a:rPr lang="en" sz="2500">
                <a:latin typeface="Roboto"/>
                <a:ea typeface="Roboto"/>
                <a:cs typeface="Roboto"/>
                <a:sym typeface="Roboto"/>
              </a:rPr>
              <a:t>Be visible</a:t>
            </a:r>
            <a:endParaRPr sz="2500">
              <a:latin typeface="Roboto"/>
              <a:ea typeface="Roboto"/>
              <a:cs typeface="Roboto"/>
              <a:sym typeface="Roboto"/>
            </a:endParaRPr>
          </a:p>
          <a:p>
            <a:pPr indent="-387350" lvl="0" marL="457200" rtl="0" algn="ctr">
              <a:spcBef>
                <a:spcPts val="0"/>
              </a:spcBef>
              <a:spcAft>
                <a:spcPts val="0"/>
              </a:spcAft>
              <a:buSzPts val="2500"/>
              <a:buFont typeface="Roboto"/>
              <a:buChar char="●"/>
            </a:pPr>
            <a:r>
              <a:rPr lang="en" sz="2500">
                <a:latin typeface="Roboto"/>
                <a:ea typeface="Roboto"/>
                <a:cs typeface="Roboto"/>
                <a:sym typeface="Roboto"/>
              </a:rPr>
              <a:t>Diversify your tone</a:t>
            </a:r>
            <a:endParaRPr sz="2500">
              <a:latin typeface="Roboto"/>
              <a:ea typeface="Roboto"/>
              <a:cs typeface="Roboto"/>
              <a:sym typeface="Roboto"/>
            </a:endParaRPr>
          </a:p>
          <a:p>
            <a:pPr indent="-387350" lvl="0" marL="457200" rtl="0" algn="ctr">
              <a:spcBef>
                <a:spcPts val="0"/>
              </a:spcBef>
              <a:spcAft>
                <a:spcPts val="0"/>
              </a:spcAft>
              <a:buSzPts val="2500"/>
              <a:buFont typeface="Roboto"/>
              <a:buChar char="●"/>
            </a:pPr>
            <a:r>
              <a:rPr lang="en" sz="2500">
                <a:latin typeface="Roboto"/>
                <a:ea typeface="Roboto"/>
                <a:cs typeface="Roboto"/>
                <a:sym typeface="Roboto"/>
              </a:rPr>
              <a:t>Be interactive</a:t>
            </a:r>
            <a:endParaRPr sz="2500">
              <a:latin typeface="Roboto"/>
              <a:ea typeface="Roboto"/>
              <a:cs typeface="Roboto"/>
              <a:sym typeface="Roboto"/>
            </a:endParaRPr>
          </a:p>
          <a:p>
            <a:pPr indent="-387350" lvl="0" marL="457200" rtl="0" algn="ctr">
              <a:spcBef>
                <a:spcPts val="0"/>
              </a:spcBef>
              <a:spcAft>
                <a:spcPts val="0"/>
              </a:spcAft>
              <a:buSzPts val="2500"/>
              <a:buFont typeface="Roboto"/>
              <a:buChar char="●"/>
            </a:pPr>
            <a:r>
              <a:rPr lang="en" sz="2500">
                <a:latin typeface="Roboto"/>
                <a:ea typeface="Roboto"/>
                <a:cs typeface="Roboto"/>
                <a:sym typeface="Roboto"/>
              </a:rPr>
              <a:t>Have an </a:t>
            </a:r>
            <a:r>
              <a:rPr lang="en" sz="2500">
                <a:latin typeface="Roboto"/>
                <a:ea typeface="Roboto"/>
                <a:cs typeface="Roboto"/>
                <a:sym typeface="Roboto"/>
              </a:rPr>
              <a:t>in depth</a:t>
            </a:r>
            <a:r>
              <a:rPr lang="en" sz="2500">
                <a:latin typeface="Roboto"/>
                <a:ea typeface="Roboto"/>
                <a:cs typeface="Roboto"/>
                <a:sym typeface="Roboto"/>
              </a:rPr>
              <a:t> visual aid</a:t>
            </a:r>
            <a:endParaRPr sz="2500">
              <a:latin typeface="Roboto"/>
              <a:ea typeface="Roboto"/>
              <a:cs typeface="Roboto"/>
              <a:sym typeface="Roboto"/>
            </a:endParaRPr>
          </a:p>
          <a:p>
            <a:pPr indent="-387350" lvl="0" marL="457200" rtl="0" algn="ctr">
              <a:spcBef>
                <a:spcPts val="0"/>
              </a:spcBef>
              <a:spcAft>
                <a:spcPts val="0"/>
              </a:spcAft>
              <a:buSzPts val="2500"/>
              <a:buFont typeface="Roboto"/>
              <a:buChar char="●"/>
            </a:pPr>
            <a:r>
              <a:rPr lang="en" sz="2500">
                <a:latin typeface="Roboto"/>
                <a:ea typeface="Roboto"/>
                <a:cs typeface="Roboto"/>
                <a:sym typeface="Roboto"/>
              </a:rPr>
              <a:t>Simplify your slides</a:t>
            </a:r>
            <a:endParaRPr sz="2500">
              <a:latin typeface="Roboto"/>
              <a:ea typeface="Roboto"/>
              <a:cs typeface="Roboto"/>
              <a:sym typeface="Roboto"/>
            </a:endParaRPr>
          </a:p>
          <a:p>
            <a:pPr indent="-387350" lvl="0" marL="457200" rtl="0" algn="ctr">
              <a:spcBef>
                <a:spcPts val="0"/>
              </a:spcBef>
              <a:spcAft>
                <a:spcPts val="0"/>
              </a:spcAft>
              <a:buSzPts val="2500"/>
              <a:buFont typeface="Roboto"/>
              <a:buChar char="●"/>
            </a:pPr>
            <a:r>
              <a:rPr lang="en" sz="2500">
                <a:latin typeface="Roboto"/>
                <a:ea typeface="Roboto"/>
                <a:cs typeface="Roboto"/>
                <a:sym typeface="Roboto"/>
              </a:rPr>
              <a:t>Avoid chaotic movements</a:t>
            </a:r>
            <a:endParaRPr sz="2500">
              <a:latin typeface="Roboto"/>
              <a:ea typeface="Roboto"/>
              <a:cs typeface="Roboto"/>
              <a:sym typeface="Roboto"/>
            </a:endParaRPr>
          </a:p>
          <a:p>
            <a:pPr indent="-387350" lvl="0" marL="457200" rtl="0" algn="ctr">
              <a:spcBef>
                <a:spcPts val="0"/>
              </a:spcBef>
              <a:spcAft>
                <a:spcPts val="0"/>
              </a:spcAft>
              <a:buSzPts val="2500"/>
              <a:buFont typeface="Roboto"/>
              <a:buChar char="●"/>
            </a:pPr>
            <a:r>
              <a:rPr lang="en" sz="2500">
                <a:latin typeface="Roboto"/>
                <a:ea typeface="Roboto"/>
                <a:cs typeface="Roboto"/>
                <a:sym typeface="Roboto"/>
              </a:rPr>
              <a:t>Stay on time</a:t>
            </a:r>
            <a:endParaRPr sz="2500">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9"/>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Sell Me This...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0"/>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2" name="Google Shape;162;p30"/>
          <p:cNvPicPr preferRelativeResize="0"/>
          <p:nvPr/>
        </p:nvPicPr>
        <p:blipFill>
          <a:blip r:embed="rId3">
            <a:alphaModFix/>
          </a:blip>
          <a:stretch>
            <a:fillRect/>
          </a:stretch>
        </p:blipFill>
        <p:spPr>
          <a:xfrm>
            <a:off x="1046075" y="661450"/>
            <a:ext cx="6759450" cy="3820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1"/>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8" name="Google Shape;168;p31"/>
          <p:cNvPicPr preferRelativeResize="0"/>
          <p:nvPr/>
        </p:nvPicPr>
        <p:blipFill>
          <a:blip r:embed="rId3">
            <a:alphaModFix/>
          </a:blip>
          <a:stretch>
            <a:fillRect/>
          </a:stretch>
        </p:blipFill>
        <p:spPr>
          <a:xfrm>
            <a:off x="1438575" y="691700"/>
            <a:ext cx="6170250" cy="3702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ph type="title"/>
          </p:nvPr>
        </p:nvSpPr>
        <p:spPr>
          <a:xfrm>
            <a:off x="311700" y="555600"/>
            <a:ext cx="3203100" cy="75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P</a:t>
            </a:r>
            <a:r>
              <a:rPr lang="en" sz="3000"/>
              <a:t>ublic Speaking:</a:t>
            </a:r>
            <a:endParaRPr sz="3000"/>
          </a:p>
        </p:txBody>
      </p:sp>
      <p:sp>
        <p:nvSpPr>
          <p:cNvPr id="72" name="Google Shape;72;p14"/>
          <p:cNvSpPr txBox="1"/>
          <p:nvPr>
            <p:ph idx="1" type="body"/>
          </p:nvPr>
        </p:nvSpPr>
        <p:spPr>
          <a:xfrm>
            <a:off x="311700" y="1640350"/>
            <a:ext cx="3331500" cy="292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300"/>
              <a:t>-The process of </a:t>
            </a:r>
            <a:r>
              <a:rPr b="1" lang="en" sz="2300"/>
              <a:t>PERFORMING</a:t>
            </a:r>
            <a:r>
              <a:rPr b="1" lang="en" sz="2300"/>
              <a:t> </a:t>
            </a:r>
            <a:r>
              <a:rPr lang="en" sz="2300"/>
              <a:t>a speech to a live audience. </a:t>
            </a:r>
            <a:endParaRPr sz="2300"/>
          </a:p>
        </p:txBody>
      </p:sp>
      <p:pic>
        <p:nvPicPr>
          <p:cNvPr id="73" name="Google Shape;73;p14"/>
          <p:cNvPicPr preferRelativeResize="0"/>
          <p:nvPr/>
        </p:nvPicPr>
        <p:blipFill>
          <a:blip r:embed="rId3">
            <a:alphaModFix/>
          </a:blip>
          <a:stretch>
            <a:fillRect/>
          </a:stretch>
        </p:blipFill>
        <p:spPr>
          <a:xfrm>
            <a:off x="4368200" y="922450"/>
            <a:ext cx="4120475" cy="30863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2"/>
          <p:cNvSpPr txBox="1"/>
          <p:nvPr>
            <p:ph type="title"/>
          </p:nvPr>
        </p:nvSpPr>
        <p:spPr>
          <a:xfrm>
            <a:off x="311675" y="798600"/>
            <a:ext cx="7280400" cy="3546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Paint The Surrounding Story...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3"/>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9" name="Google Shape;179;p33"/>
          <p:cNvPicPr preferRelativeResize="0"/>
          <p:nvPr/>
        </p:nvPicPr>
        <p:blipFill>
          <a:blip r:embed="rId3">
            <a:alphaModFix/>
          </a:blip>
          <a:stretch>
            <a:fillRect/>
          </a:stretch>
        </p:blipFill>
        <p:spPr>
          <a:xfrm>
            <a:off x="1581975" y="270825"/>
            <a:ext cx="5980050" cy="4601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4"/>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5" name="Google Shape;185;p34"/>
          <p:cNvPicPr preferRelativeResize="0"/>
          <p:nvPr/>
        </p:nvPicPr>
        <p:blipFill>
          <a:blip r:embed="rId3">
            <a:alphaModFix/>
          </a:blip>
          <a:stretch>
            <a:fillRect/>
          </a:stretch>
        </p:blipFill>
        <p:spPr>
          <a:xfrm>
            <a:off x="1474180" y="510292"/>
            <a:ext cx="6195625" cy="4122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5"/>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1" name="Google Shape;191;p35"/>
          <p:cNvPicPr preferRelativeResize="0"/>
          <p:nvPr/>
        </p:nvPicPr>
        <p:blipFill>
          <a:blip r:embed="rId3">
            <a:alphaModFix/>
          </a:blip>
          <a:stretch>
            <a:fillRect/>
          </a:stretch>
        </p:blipFill>
        <p:spPr>
          <a:xfrm>
            <a:off x="2749775" y="151463"/>
            <a:ext cx="3644450" cy="4840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300"/>
              <a:t>Focus on the 3 P’s</a:t>
            </a:r>
            <a:endParaRPr sz="5300"/>
          </a:p>
        </p:txBody>
      </p:sp>
      <p:sp>
        <p:nvSpPr>
          <p:cNvPr id="79" name="Google Shape;79;p15"/>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Char char="●"/>
            </a:pPr>
            <a:r>
              <a:rPr b="1" lang="en" sz="2800"/>
              <a:t>P</a:t>
            </a:r>
            <a:r>
              <a:rPr lang="en" sz="2800"/>
              <a:t>osture</a:t>
            </a:r>
            <a:endParaRPr sz="2800"/>
          </a:p>
          <a:p>
            <a:pPr indent="-406400" lvl="0" marL="457200" rtl="0" algn="l">
              <a:spcBef>
                <a:spcPts val="0"/>
              </a:spcBef>
              <a:spcAft>
                <a:spcPts val="0"/>
              </a:spcAft>
              <a:buSzPts val="2800"/>
              <a:buChar char="●"/>
            </a:pPr>
            <a:r>
              <a:rPr b="1" lang="en" sz="2800"/>
              <a:t>P</a:t>
            </a:r>
            <a:r>
              <a:rPr lang="en" sz="2800"/>
              <a:t>rojection</a:t>
            </a:r>
            <a:endParaRPr sz="2800"/>
          </a:p>
          <a:p>
            <a:pPr indent="-406400" lvl="0" marL="457200" rtl="0" algn="l">
              <a:spcBef>
                <a:spcPts val="0"/>
              </a:spcBef>
              <a:spcAft>
                <a:spcPts val="0"/>
              </a:spcAft>
              <a:buSzPts val="2800"/>
              <a:buChar char="●"/>
            </a:pPr>
            <a:r>
              <a:rPr b="1" lang="en" sz="2800"/>
              <a:t>P</a:t>
            </a:r>
            <a:r>
              <a:rPr lang="en" sz="2800"/>
              <a:t>resentation</a:t>
            </a: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490250" y="526350"/>
            <a:ext cx="8039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Now, Lets Have You Try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490250" y="526350"/>
            <a:ext cx="66774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Name, School, and Grade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490250" y="526350"/>
            <a:ext cx="72204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Favorite Part of TSA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197675" y="500925"/>
            <a:ext cx="38994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Spice It Up, You Can Use Your Hands.</a:t>
            </a:r>
            <a:endParaRPr/>
          </a:p>
        </p:txBody>
      </p:sp>
      <p:sp>
        <p:nvSpPr>
          <p:cNvPr id="100" name="Google Shape;100;p19"/>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We can use four main type of </a:t>
            </a:r>
            <a:r>
              <a:rPr lang="en" sz="1800"/>
              <a:t>gestures</a:t>
            </a:r>
            <a:r>
              <a:rPr lang="en" sz="1800"/>
              <a:t> to boost a presentation</a:t>
            </a:r>
            <a:endParaRPr sz="1800"/>
          </a:p>
          <a:p>
            <a:pPr indent="-342900" lvl="0" marL="457200" rtl="0" algn="ctr">
              <a:spcBef>
                <a:spcPts val="1600"/>
              </a:spcBef>
              <a:spcAft>
                <a:spcPts val="0"/>
              </a:spcAft>
              <a:buSzPts val="1800"/>
              <a:buAutoNum type="arabicPeriod"/>
            </a:pPr>
            <a:r>
              <a:rPr lang="en" sz="1800"/>
              <a:t>Descriptive Gestures</a:t>
            </a:r>
            <a:endParaRPr sz="1800"/>
          </a:p>
          <a:p>
            <a:pPr indent="-342900" lvl="0" marL="457200" rtl="0" algn="ctr">
              <a:spcBef>
                <a:spcPts val="0"/>
              </a:spcBef>
              <a:spcAft>
                <a:spcPts val="0"/>
              </a:spcAft>
              <a:buSzPts val="1800"/>
              <a:buAutoNum type="arabicPeriod"/>
            </a:pPr>
            <a:r>
              <a:rPr lang="en" sz="1800"/>
              <a:t>Emphatic (Emotional) Gestures</a:t>
            </a:r>
            <a:endParaRPr sz="1800"/>
          </a:p>
          <a:p>
            <a:pPr indent="-342900" lvl="0" marL="457200" rtl="0" algn="ctr">
              <a:spcBef>
                <a:spcPts val="0"/>
              </a:spcBef>
              <a:spcAft>
                <a:spcPts val="0"/>
              </a:spcAft>
              <a:buSzPts val="1800"/>
              <a:buAutoNum type="arabicPeriod"/>
            </a:pPr>
            <a:r>
              <a:rPr lang="en" sz="1800"/>
              <a:t>Suggestive Gestures</a:t>
            </a:r>
            <a:endParaRPr sz="1800"/>
          </a:p>
          <a:p>
            <a:pPr indent="-342900" lvl="0" marL="457200" rtl="0" algn="ctr">
              <a:spcBef>
                <a:spcPts val="0"/>
              </a:spcBef>
              <a:spcAft>
                <a:spcPts val="0"/>
              </a:spcAft>
              <a:buSzPts val="1800"/>
              <a:buAutoNum type="arabicPeriod"/>
            </a:pPr>
            <a:r>
              <a:rPr lang="en" sz="1800"/>
              <a:t>Prompting Gestures</a:t>
            </a:r>
            <a:endParaRPr sz="1800"/>
          </a:p>
        </p:txBody>
      </p:sp>
      <p:pic>
        <p:nvPicPr>
          <p:cNvPr id="101" name="Google Shape;101;p19"/>
          <p:cNvPicPr preferRelativeResize="0"/>
          <p:nvPr/>
        </p:nvPicPr>
        <p:blipFill>
          <a:blip r:embed="rId3">
            <a:alphaModFix/>
          </a:blip>
          <a:stretch>
            <a:fillRect/>
          </a:stretch>
        </p:blipFill>
        <p:spPr>
          <a:xfrm>
            <a:off x="472613" y="2090625"/>
            <a:ext cx="3349521" cy="2508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07" name="Google Shape;107;p20"/>
          <p:cNvPicPr preferRelativeResize="0"/>
          <p:nvPr/>
        </p:nvPicPr>
        <p:blipFill>
          <a:blip r:embed="rId3">
            <a:alphaModFix/>
          </a:blip>
          <a:stretch>
            <a:fillRect/>
          </a:stretch>
        </p:blipFill>
        <p:spPr>
          <a:xfrm>
            <a:off x="1622213" y="608800"/>
            <a:ext cx="5899575" cy="3925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600"/>
              <a:t>H</a:t>
            </a:r>
            <a:r>
              <a:rPr lang="en" sz="2400"/>
              <a:t>ook.</a:t>
            </a:r>
            <a:r>
              <a:rPr lang="en" sz="9600"/>
              <a:t> I</a:t>
            </a:r>
            <a:r>
              <a:rPr lang="en" sz="2400"/>
              <a:t>ntroduce.</a:t>
            </a:r>
            <a:r>
              <a:rPr lang="en" sz="9600"/>
              <a:t> P</a:t>
            </a:r>
            <a:r>
              <a:rPr lang="en" sz="2400"/>
              <a:t>oints.</a:t>
            </a:r>
            <a:r>
              <a:rPr lang="en" sz="9600"/>
              <a:t> O</a:t>
            </a:r>
            <a:r>
              <a:rPr lang="en" sz="2400"/>
              <a:t>pinions.</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