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90" r:id="rId2"/>
    <p:sldMasterId id="2147483802" r:id="rId3"/>
  </p:sldMasterIdLst>
  <p:handoutMasterIdLst>
    <p:handoutMasterId r:id="rId23"/>
  </p:handoutMasterIdLst>
  <p:sldIdLst>
    <p:sldId id="269" r:id="rId4"/>
    <p:sldId id="278" r:id="rId5"/>
    <p:sldId id="270" r:id="rId6"/>
    <p:sldId id="271" r:id="rId7"/>
    <p:sldId id="272" r:id="rId8"/>
    <p:sldId id="273" r:id="rId9"/>
    <p:sldId id="274" r:id="rId10"/>
    <p:sldId id="275" r:id="rId11"/>
    <p:sldId id="257" r:id="rId12"/>
    <p:sldId id="277" r:id="rId13"/>
    <p:sldId id="258" r:id="rId14"/>
    <p:sldId id="259" r:id="rId15"/>
    <p:sldId id="264" r:id="rId16"/>
    <p:sldId id="260" r:id="rId17"/>
    <p:sldId id="266" r:id="rId18"/>
    <p:sldId id="279" r:id="rId19"/>
    <p:sldId id="261" r:id="rId20"/>
    <p:sldId id="263" r:id="rId21"/>
    <p:sldId id="265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svg"/><Relationship Id="rId1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B3967-8540-46BF-AE35-3D342C4E617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726AC22-F0EA-41D0-80AB-C004D4250595}">
      <dgm:prSet/>
      <dgm:spPr/>
      <dgm:t>
        <a:bodyPr/>
        <a:lstStyle/>
        <a:p>
          <a:pPr>
            <a:defRPr b="1"/>
          </a:pPr>
          <a:r>
            <a:rPr lang="en-US"/>
            <a:t>Mission Statement</a:t>
          </a:r>
        </a:p>
      </dgm:t>
    </dgm:pt>
    <dgm:pt modelId="{FDC7BA25-08AD-4DA5-9CBF-81A212CB883E}" type="parTrans" cxnId="{098D7CC7-E502-4C66-A3A6-F372C545EA48}">
      <dgm:prSet/>
      <dgm:spPr/>
      <dgm:t>
        <a:bodyPr/>
        <a:lstStyle/>
        <a:p>
          <a:endParaRPr lang="en-US"/>
        </a:p>
      </dgm:t>
    </dgm:pt>
    <dgm:pt modelId="{C7693A73-DA29-4678-B53C-8064C93C9DA1}" type="sibTrans" cxnId="{098D7CC7-E502-4C66-A3A6-F372C545EA48}">
      <dgm:prSet/>
      <dgm:spPr/>
      <dgm:t>
        <a:bodyPr/>
        <a:lstStyle/>
        <a:p>
          <a:endParaRPr lang="en-US"/>
        </a:p>
      </dgm:t>
    </dgm:pt>
    <dgm:pt modelId="{C3FECB22-2F77-4DD6-ABE1-4A71D7CBD3A7}">
      <dgm:prSet/>
      <dgm:spPr/>
      <dgm:t>
        <a:bodyPr/>
        <a:lstStyle/>
        <a:p>
          <a:r>
            <a:rPr lang="en-US"/>
            <a:t>The Technology Student Association fosters personal growth, leadership, and opportunities in science, technology, engineering, and mathematics (STEM); members apply and integrate these concepts through co-curricular activities, competitions, and related programs</a:t>
          </a:r>
        </a:p>
      </dgm:t>
    </dgm:pt>
    <dgm:pt modelId="{2061620D-5747-4316-86A9-F63D08818A21}" type="parTrans" cxnId="{CD371038-F548-4FBC-BF0E-D23D95AF4827}">
      <dgm:prSet/>
      <dgm:spPr/>
      <dgm:t>
        <a:bodyPr/>
        <a:lstStyle/>
        <a:p>
          <a:endParaRPr lang="en-US"/>
        </a:p>
      </dgm:t>
    </dgm:pt>
    <dgm:pt modelId="{22FEC019-1658-47E0-AF3D-EF22EF7CF47B}" type="sibTrans" cxnId="{CD371038-F548-4FBC-BF0E-D23D95AF4827}">
      <dgm:prSet/>
      <dgm:spPr/>
      <dgm:t>
        <a:bodyPr/>
        <a:lstStyle/>
        <a:p>
          <a:endParaRPr lang="en-US"/>
        </a:p>
      </dgm:t>
    </dgm:pt>
    <dgm:pt modelId="{4FFAC985-4AF3-4405-87E6-CE845ACEA2FD}">
      <dgm:prSet/>
      <dgm:spPr/>
      <dgm:t>
        <a:bodyPr/>
        <a:lstStyle/>
        <a:p>
          <a:pPr>
            <a:defRPr b="1"/>
          </a:pPr>
          <a:r>
            <a:rPr lang="en-US"/>
            <a:t>Motto</a:t>
          </a:r>
        </a:p>
      </dgm:t>
    </dgm:pt>
    <dgm:pt modelId="{4721F20F-A2A1-4DFA-BD7D-DF36ECCA6E64}" type="parTrans" cxnId="{7084B481-89CE-40A6-91A9-E5E30F1D40F1}">
      <dgm:prSet/>
      <dgm:spPr/>
      <dgm:t>
        <a:bodyPr/>
        <a:lstStyle/>
        <a:p>
          <a:endParaRPr lang="en-US"/>
        </a:p>
      </dgm:t>
    </dgm:pt>
    <dgm:pt modelId="{1B9E0B23-93D8-4C76-B17F-74CDB94FAE83}" type="sibTrans" cxnId="{7084B481-89CE-40A6-91A9-E5E30F1D40F1}">
      <dgm:prSet/>
      <dgm:spPr/>
      <dgm:t>
        <a:bodyPr/>
        <a:lstStyle/>
        <a:p>
          <a:endParaRPr lang="en-US"/>
        </a:p>
      </dgm:t>
    </dgm:pt>
    <dgm:pt modelId="{81521508-DF9E-4826-A919-2E07A4FDB532}">
      <dgm:prSet/>
      <dgm:spPr/>
      <dgm:t>
        <a:bodyPr/>
        <a:lstStyle/>
        <a:p>
          <a:r>
            <a:rPr lang="en-US"/>
            <a:t>Learning to Lead in a Technical World </a:t>
          </a:r>
        </a:p>
      </dgm:t>
    </dgm:pt>
    <dgm:pt modelId="{07AC8625-5CF4-42A9-BA69-D7A2629D08DB}" type="parTrans" cxnId="{1623054B-0EDB-430A-A5D1-6F92758EFB45}">
      <dgm:prSet/>
      <dgm:spPr/>
      <dgm:t>
        <a:bodyPr/>
        <a:lstStyle/>
        <a:p>
          <a:endParaRPr lang="en-US"/>
        </a:p>
      </dgm:t>
    </dgm:pt>
    <dgm:pt modelId="{0D1F3EE4-1DFD-4003-972D-0D910E6A1319}" type="sibTrans" cxnId="{1623054B-0EDB-430A-A5D1-6F92758EFB45}">
      <dgm:prSet/>
      <dgm:spPr/>
      <dgm:t>
        <a:bodyPr/>
        <a:lstStyle/>
        <a:p>
          <a:endParaRPr lang="en-US"/>
        </a:p>
      </dgm:t>
    </dgm:pt>
    <dgm:pt modelId="{4B13F365-53A7-4DF8-9F13-A546145F5213}" type="pres">
      <dgm:prSet presAssocID="{DDAB3967-8540-46BF-AE35-3D342C4E6170}" presName="root" presStyleCnt="0">
        <dgm:presLayoutVars>
          <dgm:dir/>
          <dgm:resizeHandles val="exact"/>
        </dgm:presLayoutVars>
      </dgm:prSet>
      <dgm:spPr/>
    </dgm:pt>
    <dgm:pt modelId="{E1263A12-B26C-4004-9470-E42D18B8149B}" type="pres">
      <dgm:prSet presAssocID="{8726AC22-F0EA-41D0-80AB-C004D4250595}" presName="compNode" presStyleCnt="0"/>
      <dgm:spPr/>
    </dgm:pt>
    <dgm:pt modelId="{52FDFE04-D7F1-4832-B3E2-4804145C756B}" type="pres">
      <dgm:prSet presAssocID="{8726AC22-F0EA-41D0-80AB-C004D425059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910B6D5-AA3B-4052-92A3-788A9531B75F}" type="pres">
      <dgm:prSet presAssocID="{8726AC22-F0EA-41D0-80AB-C004D4250595}" presName="iconSpace" presStyleCnt="0"/>
      <dgm:spPr/>
    </dgm:pt>
    <dgm:pt modelId="{E609FA7B-B7C5-48BD-9561-9B6D96749A58}" type="pres">
      <dgm:prSet presAssocID="{8726AC22-F0EA-41D0-80AB-C004D4250595}" presName="parTx" presStyleLbl="revTx" presStyleIdx="0" presStyleCnt="4">
        <dgm:presLayoutVars>
          <dgm:chMax val="0"/>
          <dgm:chPref val="0"/>
        </dgm:presLayoutVars>
      </dgm:prSet>
      <dgm:spPr/>
    </dgm:pt>
    <dgm:pt modelId="{2BAF4B3B-75D8-4742-A62B-D347A093B904}" type="pres">
      <dgm:prSet presAssocID="{8726AC22-F0EA-41D0-80AB-C004D4250595}" presName="txSpace" presStyleCnt="0"/>
      <dgm:spPr/>
    </dgm:pt>
    <dgm:pt modelId="{51E0BFC6-E498-4FF6-A792-F81B9587854A}" type="pres">
      <dgm:prSet presAssocID="{8726AC22-F0EA-41D0-80AB-C004D4250595}" presName="desTx" presStyleLbl="revTx" presStyleIdx="1" presStyleCnt="4">
        <dgm:presLayoutVars/>
      </dgm:prSet>
      <dgm:spPr/>
    </dgm:pt>
    <dgm:pt modelId="{428C2F0C-64E7-4ADE-8557-09F51E492522}" type="pres">
      <dgm:prSet presAssocID="{C7693A73-DA29-4678-B53C-8064C93C9DA1}" presName="sibTrans" presStyleCnt="0"/>
      <dgm:spPr/>
    </dgm:pt>
    <dgm:pt modelId="{C038EED3-D85F-40EA-8F35-0A51C23A48F7}" type="pres">
      <dgm:prSet presAssocID="{4FFAC985-4AF3-4405-87E6-CE845ACEA2FD}" presName="compNode" presStyleCnt="0"/>
      <dgm:spPr/>
    </dgm:pt>
    <dgm:pt modelId="{2EBBC71D-D09E-4F11-8598-5F33B327C1D0}" type="pres">
      <dgm:prSet presAssocID="{4FFAC985-4AF3-4405-87E6-CE845ACEA2F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096BEC2-1159-404D-91AE-CDB1545E0486}" type="pres">
      <dgm:prSet presAssocID="{4FFAC985-4AF3-4405-87E6-CE845ACEA2FD}" presName="iconSpace" presStyleCnt="0"/>
      <dgm:spPr/>
    </dgm:pt>
    <dgm:pt modelId="{3C5CC97F-AA62-4EED-8265-99E7FE747A8C}" type="pres">
      <dgm:prSet presAssocID="{4FFAC985-4AF3-4405-87E6-CE845ACEA2FD}" presName="parTx" presStyleLbl="revTx" presStyleIdx="2" presStyleCnt="4">
        <dgm:presLayoutVars>
          <dgm:chMax val="0"/>
          <dgm:chPref val="0"/>
        </dgm:presLayoutVars>
      </dgm:prSet>
      <dgm:spPr/>
    </dgm:pt>
    <dgm:pt modelId="{0FAFB802-7867-4E30-89EA-7C527144F4A8}" type="pres">
      <dgm:prSet presAssocID="{4FFAC985-4AF3-4405-87E6-CE845ACEA2FD}" presName="txSpace" presStyleCnt="0"/>
      <dgm:spPr/>
    </dgm:pt>
    <dgm:pt modelId="{C02058A5-5F59-40C6-B58E-77AC94CC395B}" type="pres">
      <dgm:prSet presAssocID="{4FFAC985-4AF3-4405-87E6-CE845ACEA2FD}" presName="desTx" presStyleLbl="revTx" presStyleIdx="3" presStyleCnt="4">
        <dgm:presLayoutVars/>
      </dgm:prSet>
      <dgm:spPr/>
    </dgm:pt>
  </dgm:ptLst>
  <dgm:cxnLst>
    <dgm:cxn modelId="{CD371038-F548-4FBC-BF0E-D23D95AF4827}" srcId="{8726AC22-F0EA-41D0-80AB-C004D4250595}" destId="{C3FECB22-2F77-4DD6-ABE1-4A71D7CBD3A7}" srcOrd="0" destOrd="0" parTransId="{2061620D-5747-4316-86A9-F63D08818A21}" sibTransId="{22FEC019-1658-47E0-AF3D-EF22EF7CF47B}"/>
    <dgm:cxn modelId="{1623054B-0EDB-430A-A5D1-6F92758EFB45}" srcId="{4FFAC985-4AF3-4405-87E6-CE845ACEA2FD}" destId="{81521508-DF9E-4826-A919-2E07A4FDB532}" srcOrd="0" destOrd="0" parTransId="{07AC8625-5CF4-42A9-BA69-D7A2629D08DB}" sibTransId="{0D1F3EE4-1DFD-4003-972D-0D910E6A1319}"/>
    <dgm:cxn modelId="{7084B481-89CE-40A6-91A9-E5E30F1D40F1}" srcId="{DDAB3967-8540-46BF-AE35-3D342C4E6170}" destId="{4FFAC985-4AF3-4405-87E6-CE845ACEA2FD}" srcOrd="1" destOrd="0" parTransId="{4721F20F-A2A1-4DFA-BD7D-DF36ECCA6E64}" sibTransId="{1B9E0B23-93D8-4C76-B17F-74CDB94FAE83}"/>
    <dgm:cxn modelId="{BDD3E49A-900A-46D5-BF71-66A449AED98D}" type="presOf" srcId="{81521508-DF9E-4826-A919-2E07A4FDB532}" destId="{C02058A5-5F59-40C6-B58E-77AC94CC395B}" srcOrd="0" destOrd="0" presId="urn:microsoft.com/office/officeart/2018/5/layout/CenteredIconLabelDescriptionList"/>
    <dgm:cxn modelId="{098D7CC7-E502-4C66-A3A6-F372C545EA48}" srcId="{DDAB3967-8540-46BF-AE35-3D342C4E6170}" destId="{8726AC22-F0EA-41D0-80AB-C004D4250595}" srcOrd="0" destOrd="0" parTransId="{FDC7BA25-08AD-4DA5-9CBF-81A212CB883E}" sibTransId="{C7693A73-DA29-4678-B53C-8064C93C9DA1}"/>
    <dgm:cxn modelId="{5B476DCD-902B-408F-8EBC-9EEE0439CF85}" type="presOf" srcId="{8726AC22-F0EA-41D0-80AB-C004D4250595}" destId="{E609FA7B-B7C5-48BD-9561-9B6D96749A58}" srcOrd="0" destOrd="0" presId="urn:microsoft.com/office/officeart/2018/5/layout/CenteredIconLabelDescriptionList"/>
    <dgm:cxn modelId="{3BB7F8D1-BD9B-4AB4-B271-2FE33D7A48AC}" type="presOf" srcId="{C3FECB22-2F77-4DD6-ABE1-4A71D7CBD3A7}" destId="{51E0BFC6-E498-4FF6-A792-F81B9587854A}" srcOrd="0" destOrd="0" presId="urn:microsoft.com/office/officeart/2018/5/layout/CenteredIconLabelDescriptionList"/>
    <dgm:cxn modelId="{B164A8E5-0F8D-4EF9-9A39-EF188585B708}" type="presOf" srcId="{4FFAC985-4AF3-4405-87E6-CE845ACEA2FD}" destId="{3C5CC97F-AA62-4EED-8265-99E7FE747A8C}" srcOrd="0" destOrd="0" presId="urn:microsoft.com/office/officeart/2018/5/layout/CenteredIconLabelDescriptionList"/>
    <dgm:cxn modelId="{3CD055F1-0D01-4C17-B187-4FF838ACA26F}" type="presOf" srcId="{DDAB3967-8540-46BF-AE35-3D342C4E6170}" destId="{4B13F365-53A7-4DF8-9F13-A546145F5213}" srcOrd="0" destOrd="0" presId="urn:microsoft.com/office/officeart/2018/5/layout/CenteredIconLabelDescriptionList"/>
    <dgm:cxn modelId="{A431792E-F74B-4B2E-B51C-85B5D44CED61}" type="presParOf" srcId="{4B13F365-53A7-4DF8-9F13-A546145F5213}" destId="{E1263A12-B26C-4004-9470-E42D18B8149B}" srcOrd="0" destOrd="0" presId="urn:microsoft.com/office/officeart/2018/5/layout/CenteredIconLabelDescriptionList"/>
    <dgm:cxn modelId="{8418D2BB-54DD-4F07-B807-B7C036EC8608}" type="presParOf" srcId="{E1263A12-B26C-4004-9470-E42D18B8149B}" destId="{52FDFE04-D7F1-4832-B3E2-4804145C756B}" srcOrd="0" destOrd="0" presId="urn:microsoft.com/office/officeart/2018/5/layout/CenteredIconLabelDescriptionList"/>
    <dgm:cxn modelId="{95DC7009-A68D-4241-AB26-F58F3C418B2C}" type="presParOf" srcId="{E1263A12-B26C-4004-9470-E42D18B8149B}" destId="{8910B6D5-AA3B-4052-92A3-788A9531B75F}" srcOrd="1" destOrd="0" presId="urn:microsoft.com/office/officeart/2018/5/layout/CenteredIconLabelDescriptionList"/>
    <dgm:cxn modelId="{9B796B94-D908-45FA-AE68-9BBFECD13086}" type="presParOf" srcId="{E1263A12-B26C-4004-9470-E42D18B8149B}" destId="{E609FA7B-B7C5-48BD-9561-9B6D96749A58}" srcOrd="2" destOrd="0" presId="urn:microsoft.com/office/officeart/2018/5/layout/CenteredIconLabelDescriptionList"/>
    <dgm:cxn modelId="{ACDFA67E-DB7F-4089-A631-B10281B139F8}" type="presParOf" srcId="{E1263A12-B26C-4004-9470-E42D18B8149B}" destId="{2BAF4B3B-75D8-4742-A62B-D347A093B904}" srcOrd="3" destOrd="0" presId="urn:microsoft.com/office/officeart/2018/5/layout/CenteredIconLabelDescriptionList"/>
    <dgm:cxn modelId="{B7181DD1-0786-4872-8E54-679F73207833}" type="presParOf" srcId="{E1263A12-B26C-4004-9470-E42D18B8149B}" destId="{51E0BFC6-E498-4FF6-A792-F81B9587854A}" srcOrd="4" destOrd="0" presId="urn:microsoft.com/office/officeart/2018/5/layout/CenteredIconLabelDescriptionList"/>
    <dgm:cxn modelId="{D3DC194B-CDE7-4BD6-B27C-0BA610C17F9C}" type="presParOf" srcId="{4B13F365-53A7-4DF8-9F13-A546145F5213}" destId="{428C2F0C-64E7-4ADE-8557-09F51E492522}" srcOrd="1" destOrd="0" presId="urn:microsoft.com/office/officeart/2018/5/layout/CenteredIconLabelDescriptionList"/>
    <dgm:cxn modelId="{CA66D78C-1D2F-4DAD-B491-5D1C0BD12AAE}" type="presParOf" srcId="{4B13F365-53A7-4DF8-9F13-A546145F5213}" destId="{C038EED3-D85F-40EA-8F35-0A51C23A48F7}" srcOrd="2" destOrd="0" presId="urn:microsoft.com/office/officeart/2018/5/layout/CenteredIconLabelDescriptionList"/>
    <dgm:cxn modelId="{7B3AE4CE-FFE0-4A97-94C2-787630B76B10}" type="presParOf" srcId="{C038EED3-D85F-40EA-8F35-0A51C23A48F7}" destId="{2EBBC71D-D09E-4F11-8598-5F33B327C1D0}" srcOrd="0" destOrd="0" presId="urn:microsoft.com/office/officeart/2018/5/layout/CenteredIconLabelDescriptionList"/>
    <dgm:cxn modelId="{B59B3609-DFE3-4F16-95F6-E92DF4C72D31}" type="presParOf" srcId="{C038EED3-D85F-40EA-8F35-0A51C23A48F7}" destId="{D096BEC2-1159-404D-91AE-CDB1545E0486}" srcOrd="1" destOrd="0" presId="urn:microsoft.com/office/officeart/2018/5/layout/CenteredIconLabelDescriptionList"/>
    <dgm:cxn modelId="{1E48FB36-3153-48E3-AB7D-48782A26A2DD}" type="presParOf" srcId="{C038EED3-D85F-40EA-8F35-0A51C23A48F7}" destId="{3C5CC97F-AA62-4EED-8265-99E7FE747A8C}" srcOrd="2" destOrd="0" presId="urn:microsoft.com/office/officeart/2018/5/layout/CenteredIconLabelDescriptionList"/>
    <dgm:cxn modelId="{2966215C-3736-4B27-8D73-E8A15C86D532}" type="presParOf" srcId="{C038EED3-D85F-40EA-8F35-0A51C23A48F7}" destId="{0FAFB802-7867-4E30-89EA-7C527144F4A8}" srcOrd="3" destOrd="0" presId="urn:microsoft.com/office/officeart/2018/5/layout/CenteredIconLabelDescriptionList"/>
    <dgm:cxn modelId="{6A241630-9EFF-4FB2-880B-AEF471C43818}" type="presParOf" srcId="{C038EED3-D85F-40EA-8F35-0A51C23A48F7}" destId="{C02058A5-5F59-40C6-B58E-77AC94CC395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FE85B-77B7-4D16-A681-B2A446456C6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B415C48-81E7-4661-B07D-FB17E0C0C1A4}">
      <dgm:prSet custT="1"/>
      <dgm:spPr/>
      <dgm:t>
        <a:bodyPr/>
        <a:lstStyle/>
        <a:p>
          <a:r>
            <a:rPr lang="en-US" sz="1600" dirty="0"/>
            <a:t>TSA provides student members the opportunity to explore a wide variety of career interest areas in a hands-on </a:t>
          </a:r>
          <a:r>
            <a:rPr lang="en-US" sz="1800" dirty="0"/>
            <a:t>environment</a:t>
          </a:r>
          <a:r>
            <a:rPr lang="en-US" sz="1600" dirty="0"/>
            <a:t> that takes them outside school walls</a:t>
          </a:r>
        </a:p>
      </dgm:t>
    </dgm:pt>
    <dgm:pt modelId="{F7220EA1-E88D-4092-A8A6-C05AA02C48CA}" type="parTrans" cxnId="{B438F826-576D-4D58-8ACF-68C99B423B7B}">
      <dgm:prSet/>
      <dgm:spPr/>
      <dgm:t>
        <a:bodyPr/>
        <a:lstStyle/>
        <a:p>
          <a:endParaRPr lang="en-US"/>
        </a:p>
      </dgm:t>
    </dgm:pt>
    <dgm:pt modelId="{B90DF6EC-441E-475A-9BC9-584229A1E816}" type="sibTrans" cxnId="{B438F826-576D-4D58-8ACF-68C99B423B7B}">
      <dgm:prSet/>
      <dgm:spPr/>
      <dgm:t>
        <a:bodyPr/>
        <a:lstStyle/>
        <a:p>
          <a:endParaRPr lang="en-US"/>
        </a:p>
      </dgm:t>
    </dgm:pt>
    <dgm:pt modelId="{3B1A2197-ACE0-496F-895D-006E5CDB943A}">
      <dgm:prSet/>
      <dgm:spPr/>
      <dgm:t>
        <a:bodyPr/>
        <a:lstStyle/>
        <a:p>
          <a:r>
            <a:rPr lang="en-US"/>
            <a:t>TSA offers over 60 middle and high school events combined </a:t>
          </a:r>
          <a:r>
            <a:rPr lang="en-US">
              <a:sym typeface="Symbol" panose="05050102010706020507" pitchFamily="18" charset="2"/>
            </a:rPr>
            <a:t></a:t>
          </a:r>
          <a:r>
            <a:rPr lang="en-US"/>
            <a:t> which are correlated with national STEM standards</a:t>
          </a:r>
        </a:p>
      </dgm:t>
    </dgm:pt>
    <dgm:pt modelId="{0174029F-D3EF-4C95-917F-99F7EFA22A73}" type="parTrans" cxnId="{35AF34A9-0646-4F06-9DB0-D88DB86A47A7}">
      <dgm:prSet/>
      <dgm:spPr/>
      <dgm:t>
        <a:bodyPr/>
        <a:lstStyle/>
        <a:p>
          <a:endParaRPr lang="en-US"/>
        </a:p>
      </dgm:t>
    </dgm:pt>
    <dgm:pt modelId="{43333BED-E8F2-4122-840B-377764652D02}" type="sibTrans" cxnId="{35AF34A9-0646-4F06-9DB0-D88DB86A47A7}">
      <dgm:prSet/>
      <dgm:spPr/>
      <dgm:t>
        <a:bodyPr/>
        <a:lstStyle/>
        <a:p>
          <a:endParaRPr lang="en-US"/>
        </a:p>
      </dgm:t>
    </dgm:pt>
    <dgm:pt modelId="{764786E3-E6F6-4B9D-93AD-CC4FD0630DBC}">
      <dgm:prSet/>
      <dgm:spPr/>
      <dgm:t>
        <a:bodyPr/>
        <a:lstStyle/>
        <a:p>
          <a:r>
            <a:rPr lang="en-US"/>
            <a:t>TSA competitions can be integrated into and enhance STEM curriculums  </a:t>
          </a:r>
        </a:p>
      </dgm:t>
    </dgm:pt>
    <dgm:pt modelId="{DA26CC05-8285-4EC1-8C86-FF327B7F300E}" type="parTrans" cxnId="{211471E5-2A0C-4F8D-B64F-4EB90B79DD1F}">
      <dgm:prSet/>
      <dgm:spPr/>
      <dgm:t>
        <a:bodyPr/>
        <a:lstStyle/>
        <a:p>
          <a:endParaRPr lang="en-US"/>
        </a:p>
      </dgm:t>
    </dgm:pt>
    <dgm:pt modelId="{114A14CA-3977-49F9-B0EC-8719C7EC8297}" type="sibTrans" cxnId="{211471E5-2A0C-4F8D-B64F-4EB90B79DD1F}">
      <dgm:prSet/>
      <dgm:spPr/>
      <dgm:t>
        <a:bodyPr/>
        <a:lstStyle/>
        <a:p>
          <a:endParaRPr lang="en-US"/>
        </a:p>
      </dgm:t>
    </dgm:pt>
    <dgm:pt modelId="{8A1D3333-A518-42FB-AAFD-A10E6D3D38F0}" type="pres">
      <dgm:prSet presAssocID="{50CFE85B-77B7-4D16-A681-B2A446456C62}" presName="root" presStyleCnt="0">
        <dgm:presLayoutVars>
          <dgm:dir/>
          <dgm:resizeHandles val="exact"/>
        </dgm:presLayoutVars>
      </dgm:prSet>
      <dgm:spPr/>
    </dgm:pt>
    <dgm:pt modelId="{58438307-C50B-44C5-87D2-1AF19BEB684F}" type="pres">
      <dgm:prSet presAssocID="{DB415C48-81E7-4661-B07D-FB17E0C0C1A4}" presName="compNode" presStyleCnt="0"/>
      <dgm:spPr/>
    </dgm:pt>
    <dgm:pt modelId="{C5B4D6B4-191E-4D1F-A6D0-EF64398A6E40}" type="pres">
      <dgm:prSet presAssocID="{DB415C48-81E7-4661-B07D-FB17E0C0C1A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263F8802-91F6-42CA-BDAC-57C458988482}" type="pres">
      <dgm:prSet presAssocID="{DB415C48-81E7-4661-B07D-FB17E0C0C1A4}" presName="spaceRect" presStyleCnt="0"/>
      <dgm:spPr/>
    </dgm:pt>
    <dgm:pt modelId="{3CE5496C-CA96-4D35-B279-1A67495641EC}" type="pres">
      <dgm:prSet presAssocID="{DB415C48-81E7-4661-B07D-FB17E0C0C1A4}" presName="textRect" presStyleLbl="revTx" presStyleIdx="0" presStyleCnt="3" custScaleX="123223" custScaleY="136152" custLinFactNeighborX="737" custLinFactNeighborY="21064">
        <dgm:presLayoutVars>
          <dgm:chMax val="1"/>
          <dgm:chPref val="1"/>
        </dgm:presLayoutVars>
      </dgm:prSet>
      <dgm:spPr/>
    </dgm:pt>
    <dgm:pt modelId="{4C5444A8-5C1A-4021-9CA1-BDD37A5D2E46}" type="pres">
      <dgm:prSet presAssocID="{B90DF6EC-441E-475A-9BC9-584229A1E816}" presName="sibTrans" presStyleCnt="0"/>
      <dgm:spPr/>
    </dgm:pt>
    <dgm:pt modelId="{50EB66D8-AE03-4545-8A71-72751919ABD9}" type="pres">
      <dgm:prSet presAssocID="{3B1A2197-ACE0-496F-895D-006E5CDB943A}" presName="compNode" presStyleCnt="0"/>
      <dgm:spPr/>
    </dgm:pt>
    <dgm:pt modelId="{8EC2A28D-A056-4840-B40F-C630440295AF}" type="pres">
      <dgm:prSet presAssocID="{3B1A2197-ACE0-496F-895D-006E5CDB943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3410A8FD-2849-4A9B-9E8C-2154C8AFAD8D}" type="pres">
      <dgm:prSet presAssocID="{3B1A2197-ACE0-496F-895D-006E5CDB943A}" presName="spaceRect" presStyleCnt="0"/>
      <dgm:spPr/>
    </dgm:pt>
    <dgm:pt modelId="{9A4754E2-82F8-4252-B9BF-023DA68B41BD}" type="pres">
      <dgm:prSet presAssocID="{3B1A2197-ACE0-496F-895D-006E5CDB943A}" presName="textRect" presStyleLbl="revTx" presStyleIdx="1" presStyleCnt="3">
        <dgm:presLayoutVars>
          <dgm:chMax val="1"/>
          <dgm:chPref val="1"/>
        </dgm:presLayoutVars>
      </dgm:prSet>
      <dgm:spPr/>
    </dgm:pt>
    <dgm:pt modelId="{1778BDF0-050E-44AC-B382-CF4C4D4C489B}" type="pres">
      <dgm:prSet presAssocID="{43333BED-E8F2-4122-840B-377764652D02}" presName="sibTrans" presStyleCnt="0"/>
      <dgm:spPr/>
    </dgm:pt>
    <dgm:pt modelId="{1F77A395-E9C3-42FE-A0B4-5E518ED32B8E}" type="pres">
      <dgm:prSet presAssocID="{764786E3-E6F6-4B9D-93AD-CC4FD0630DBC}" presName="compNode" presStyleCnt="0"/>
      <dgm:spPr/>
    </dgm:pt>
    <dgm:pt modelId="{F09A7B0B-38D7-4A9F-93DA-4BD175E2E66F}" type="pres">
      <dgm:prSet presAssocID="{764786E3-E6F6-4B9D-93AD-CC4FD0630DBC}" presName="iconRect" presStyleLbl="node1" presStyleIdx="2" presStyleCnt="3" custLinFactNeighborX="1282" custLinFactNeighborY="-60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3493974-FFE8-4ECF-AA57-F37B3637BFD8}" type="pres">
      <dgm:prSet presAssocID="{764786E3-E6F6-4B9D-93AD-CC4FD0630DBC}" presName="spaceRect" presStyleCnt="0"/>
      <dgm:spPr/>
    </dgm:pt>
    <dgm:pt modelId="{CE089D38-B835-4902-B396-9CFFA4EB3BCE}" type="pres">
      <dgm:prSet presAssocID="{764786E3-E6F6-4B9D-93AD-CC4FD0630DB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B78C81F-1575-430B-A367-0A9891024B70}" type="presOf" srcId="{50CFE85B-77B7-4D16-A681-B2A446456C62}" destId="{8A1D3333-A518-42FB-AAFD-A10E6D3D38F0}" srcOrd="0" destOrd="0" presId="urn:microsoft.com/office/officeart/2018/2/layout/IconLabelList"/>
    <dgm:cxn modelId="{B438F826-576D-4D58-8ACF-68C99B423B7B}" srcId="{50CFE85B-77B7-4D16-A681-B2A446456C62}" destId="{DB415C48-81E7-4661-B07D-FB17E0C0C1A4}" srcOrd="0" destOrd="0" parTransId="{F7220EA1-E88D-4092-A8A6-C05AA02C48CA}" sibTransId="{B90DF6EC-441E-475A-9BC9-584229A1E816}"/>
    <dgm:cxn modelId="{5793F47E-B2EB-475A-B34E-73695CFA04C7}" type="presOf" srcId="{764786E3-E6F6-4B9D-93AD-CC4FD0630DBC}" destId="{CE089D38-B835-4902-B396-9CFFA4EB3BCE}" srcOrd="0" destOrd="0" presId="urn:microsoft.com/office/officeart/2018/2/layout/IconLabelList"/>
    <dgm:cxn modelId="{BC7DAC82-58E8-4402-B18B-E99D257EEA5C}" type="presOf" srcId="{DB415C48-81E7-4661-B07D-FB17E0C0C1A4}" destId="{3CE5496C-CA96-4D35-B279-1A67495641EC}" srcOrd="0" destOrd="0" presId="urn:microsoft.com/office/officeart/2018/2/layout/IconLabelList"/>
    <dgm:cxn modelId="{35AF34A9-0646-4F06-9DB0-D88DB86A47A7}" srcId="{50CFE85B-77B7-4D16-A681-B2A446456C62}" destId="{3B1A2197-ACE0-496F-895D-006E5CDB943A}" srcOrd="1" destOrd="0" parTransId="{0174029F-D3EF-4C95-917F-99F7EFA22A73}" sibTransId="{43333BED-E8F2-4122-840B-377764652D02}"/>
    <dgm:cxn modelId="{A49DC9C6-0961-4ACE-BAAC-B7F54C21B177}" type="presOf" srcId="{3B1A2197-ACE0-496F-895D-006E5CDB943A}" destId="{9A4754E2-82F8-4252-B9BF-023DA68B41BD}" srcOrd="0" destOrd="0" presId="urn:microsoft.com/office/officeart/2018/2/layout/IconLabelList"/>
    <dgm:cxn modelId="{211471E5-2A0C-4F8D-B64F-4EB90B79DD1F}" srcId="{50CFE85B-77B7-4D16-A681-B2A446456C62}" destId="{764786E3-E6F6-4B9D-93AD-CC4FD0630DBC}" srcOrd="2" destOrd="0" parTransId="{DA26CC05-8285-4EC1-8C86-FF327B7F300E}" sibTransId="{114A14CA-3977-49F9-B0EC-8719C7EC8297}"/>
    <dgm:cxn modelId="{630293BA-FBC2-454E-BC0E-B9D193BC5B2C}" type="presParOf" srcId="{8A1D3333-A518-42FB-AAFD-A10E6D3D38F0}" destId="{58438307-C50B-44C5-87D2-1AF19BEB684F}" srcOrd="0" destOrd="0" presId="urn:microsoft.com/office/officeart/2018/2/layout/IconLabelList"/>
    <dgm:cxn modelId="{E335D39A-0BEF-49DF-A105-63F43200EBFD}" type="presParOf" srcId="{58438307-C50B-44C5-87D2-1AF19BEB684F}" destId="{C5B4D6B4-191E-4D1F-A6D0-EF64398A6E40}" srcOrd="0" destOrd="0" presId="urn:microsoft.com/office/officeart/2018/2/layout/IconLabelList"/>
    <dgm:cxn modelId="{8B92F7B6-5DBE-4219-9686-4F3431E90231}" type="presParOf" srcId="{58438307-C50B-44C5-87D2-1AF19BEB684F}" destId="{263F8802-91F6-42CA-BDAC-57C458988482}" srcOrd="1" destOrd="0" presId="urn:microsoft.com/office/officeart/2018/2/layout/IconLabelList"/>
    <dgm:cxn modelId="{8B479F16-B220-47A7-98C2-85CC1EBEF59D}" type="presParOf" srcId="{58438307-C50B-44C5-87D2-1AF19BEB684F}" destId="{3CE5496C-CA96-4D35-B279-1A67495641EC}" srcOrd="2" destOrd="0" presId="urn:microsoft.com/office/officeart/2018/2/layout/IconLabelList"/>
    <dgm:cxn modelId="{3F11DD0C-C9D0-440C-9093-41115ECA527B}" type="presParOf" srcId="{8A1D3333-A518-42FB-AAFD-A10E6D3D38F0}" destId="{4C5444A8-5C1A-4021-9CA1-BDD37A5D2E46}" srcOrd="1" destOrd="0" presId="urn:microsoft.com/office/officeart/2018/2/layout/IconLabelList"/>
    <dgm:cxn modelId="{2EF75819-3A2A-4EE7-B8E6-983E5A8FAF4B}" type="presParOf" srcId="{8A1D3333-A518-42FB-AAFD-A10E6D3D38F0}" destId="{50EB66D8-AE03-4545-8A71-72751919ABD9}" srcOrd="2" destOrd="0" presId="urn:microsoft.com/office/officeart/2018/2/layout/IconLabelList"/>
    <dgm:cxn modelId="{9F035692-EC65-4DC3-BC41-0821549B1688}" type="presParOf" srcId="{50EB66D8-AE03-4545-8A71-72751919ABD9}" destId="{8EC2A28D-A056-4840-B40F-C630440295AF}" srcOrd="0" destOrd="0" presId="urn:microsoft.com/office/officeart/2018/2/layout/IconLabelList"/>
    <dgm:cxn modelId="{F5CB2757-177D-4A7C-81DA-14E248FCEB33}" type="presParOf" srcId="{50EB66D8-AE03-4545-8A71-72751919ABD9}" destId="{3410A8FD-2849-4A9B-9E8C-2154C8AFAD8D}" srcOrd="1" destOrd="0" presId="urn:microsoft.com/office/officeart/2018/2/layout/IconLabelList"/>
    <dgm:cxn modelId="{7A0A89F5-E049-4E94-8BF9-76419A2BD44A}" type="presParOf" srcId="{50EB66D8-AE03-4545-8A71-72751919ABD9}" destId="{9A4754E2-82F8-4252-B9BF-023DA68B41BD}" srcOrd="2" destOrd="0" presId="urn:microsoft.com/office/officeart/2018/2/layout/IconLabelList"/>
    <dgm:cxn modelId="{BD55773F-AD3C-449E-AAFC-28491084E165}" type="presParOf" srcId="{8A1D3333-A518-42FB-AAFD-A10E6D3D38F0}" destId="{1778BDF0-050E-44AC-B382-CF4C4D4C489B}" srcOrd="3" destOrd="0" presId="urn:microsoft.com/office/officeart/2018/2/layout/IconLabelList"/>
    <dgm:cxn modelId="{E27ED60A-2C32-42A3-BE08-6ABD1F4ECA02}" type="presParOf" srcId="{8A1D3333-A518-42FB-AAFD-A10E6D3D38F0}" destId="{1F77A395-E9C3-42FE-A0B4-5E518ED32B8E}" srcOrd="4" destOrd="0" presId="urn:microsoft.com/office/officeart/2018/2/layout/IconLabelList"/>
    <dgm:cxn modelId="{54DB1286-4E6E-4AC3-9980-19277E66D370}" type="presParOf" srcId="{1F77A395-E9C3-42FE-A0B4-5E518ED32B8E}" destId="{F09A7B0B-38D7-4A9F-93DA-4BD175E2E66F}" srcOrd="0" destOrd="0" presId="urn:microsoft.com/office/officeart/2018/2/layout/IconLabelList"/>
    <dgm:cxn modelId="{121B6FD5-35E9-4B2A-B927-1EDFB755D6E5}" type="presParOf" srcId="{1F77A395-E9C3-42FE-A0B4-5E518ED32B8E}" destId="{33493974-FFE8-4ECF-AA57-F37B3637BFD8}" srcOrd="1" destOrd="0" presId="urn:microsoft.com/office/officeart/2018/2/layout/IconLabelList"/>
    <dgm:cxn modelId="{5DEADE72-89D3-4A5B-A8D2-773DF7F0CDEA}" type="presParOf" srcId="{1F77A395-E9C3-42FE-A0B4-5E518ED32B8E}" destId="{CE089D38-B835-4902-B396-9CFFA4EB3BC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F81387-0D6C-40E7-BCE4-AAA48E61B4B2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E3AE599-04BB-4532-8CA6-C684BC842A20}">
      <dgm:prSet/>
      <dgm:spPr/>
      <dgm:t>
        <a:bodyPr/>
        <a:lstStyle/>
        <a:p>
          <a:r>
            <a:rPr lang="en-US"/>
            <a:t>TSA members within a school operate as part of a TSA chapter </a:t>
          </a:r>
        </a:p>
      </dgm:t>
    </dgm:pt>
    <dgm:pt modelId="{60EC3A09-F43F-41E0-B3C2-6BFE6B408EAA}" type="parTrans" cxnId="{393633C9-2B44-4A3D-A42C-0D8FB19A54F5}">
      <dgm:prSet/>
      <dgm:spPr/>
      <dgm:t>
        <a:bodyPr/>
        <a:lstStyle/>
        <a:p>
          <a:endParaRPr lang="en-US"/>
        </a:p>
      </dgm:t>
    </dgm:pt>
    <dgm:pt modelId="{C9C1E836-A89C-426F-8428-918B053383E4}" type="sibTrans" cxnId="{393633C9-2B44-4A3D-A42C-0D8FB19A54F5}">
      <dgm:prSet/>
      <dgm:spPr/>
      <dgm:t>
        <a:bodyPr/>
        <a:lstStyle/>
        <a:p>
          <a:endParaRPr lang="en-US"/>
        </a:p>
      </dgm:t>
    </dgm:pt>
    <dgm:pt modelId="{D1188CEF-EC71-4714-B254-ECD05F00039B}">
      <dgm:prSet/>
      <dgm:spPr/>
      <dgm:t>
        <a:bodyPr/>
        <a:lstStyle/>
        <a:p>
          <a:r>
            <a:rPr lang="en-US"/>
            <a:t>In order to have a strong TSA chapter, the chapter must have: </a:t>
          </a:r>
        </a:p>
      </dgm:t>
    </dgm:pt>
    <dgm:pt modelId="{0B9F512E-71F7-443C-9A62-2B6FB7680006}" type="parTrans" cxnId="{B6D55AA6-EC94-492F-B2B5-D705F3F7AB53}">
      <dgm:prSet/>
      <dgm:spPr/>
      <dgm:t>
        <a:bodyPr/>
        <a:lstStyle/>
        <a:p>
          <a:endParaRPr lang="en-US"/>
        </a:p>
      </dgm:t>
    </dgm:pt>
    <dgm:pt modelId="{CA293A2C-B436-4148-AB08-23675C6B6FA6}" type="sibTrans" cxnId="{B6D55AA6-EC94-492F-B2B5-D705F3F7AB53}">
      <dgm:prSet/>
      <dgm:spPr/>
      <dgm:t>
        <a:bodyPr/>
        <a:lstStyle/>
        <a:p>
          <a:endParaRPr lang="en-US"/>
        </a:p>
      </dgm:t>
    </dgm:pt>
    <dgm:pt modelId="{C368EFC3-B18C-4D33-9D08-355C4E27EC19}">
      <dgm:prSet/>
      <dgm:spPr/>
      <dgm:t>
        <a:bodyPr/>
        <a:lstStyle/>
        <a:p>
          <a:r>
            <a:rPr lang="en-US"/>
            <a:t>A motivated membership</a:t>
          </a:r>
        </a:p>
      </dgm:t>
    </dgm:pt>
    <dgm:pt modelId="{B6093D3E-A96E-417A-8FE7-51922C8CE9DF}" type="parTrans" cxnId="{01041ADE-6AA3-49D7-91D9-DB047FA2698B}">
      <dgm:prSet/>
      <dgm:spPr/>
      <dgm:t>
        <a:bodyPr/>
        <a:lstStyle/>
        <a:p>
          <a:endParaRPr lang="en-US"/>
        </a:p>
      </dgm:t>
    </dgm:pt>
    <dgm:pt modelId="{31EF02B3-32FE-4910-950A-89673E0B28C5}" type="sibTrans" cxnId="{01041ADE-6AA3-49D7-91D9-DB047FA2698B}">
      <dgm:prSet/>
      <dgm:spPr/>
      <dgm:t>
        <a:bodyPr/>
        <a:lstStyle/>
        <a:p>
          <a:endParaRPr lang="en-US"/>
        </a:p>
      </dgm:t>
    </dgm:pt>
    <dgm:pt modelId="{087D89AA-67A2-4484-ABEA-81E1F2AF3AA4}">
      <dgm:prSet/>
      <dgm:spPr/>
      <dgm:t>
        <a:bodyPr/>
        <a:lstStyle/>
        <a:p>
          <a:r>
            <a:rPr lang="en-US"/>
            <a:t>An engaged instructor/advisor</a:t>
          </a:r>
        </a:p>
      </dgm:t>
    </dgm:pt>
    <dgm:pt modelId="{3E34429B-FA13-4738-B008-4B828ADA19AE}" type="parTrans" cxnId="{0C988D6C-DC7B-4FA6-8938-7DEEAAB3CE9D}">
      <dgm:prSet/>
      <dgm:spPr/>
      <dgm:t>
        <a:bodyPr/>
        <a:lstStyle/>
        <a:p>
          <a:endParaRPr lang="en-US"/>
        </a:p>
      </dgm:t>
    </dgm:pt>
    <dgm:pt modelId="{450B7888-8478-4E1E-ADDF-DD31B87EAD09}" type="sibTrans" cxnId="{0C988D6C-DC7B-4FA6-8938-7DEEAAB3CE9D}">
      <dgm:prSet/>
      <dgm:spPr/>
      <dgm:t>
        <a:bodyPr/>
        <a:lstStyle/>
        <a:p>
          <a:endParaRPr lang="en-US"/>
        </a:p>
      </dgm:t>
    </dgm:pt>
    <dgm:pt modelId="{90B74F29-AC91-44BA-9E0C-EC08BAC0EFB8}">
      <dgm:prSet/>
      <dgm:spPr/>
      <dgm:t>
        <a:bodyPr/>
        <a:lstStyle/>
        <a:p>
          <a:r>
            <a:rPr lang="en-US"/>
            <a:t>A cooperative team of chapter officers</a:t>
          </a:r>
        </a:p>
      </dgm:t>
    </dgm:pt>
    <dgm:pt modelId="{04AF7208-4801-46BB-B549-902E7DE8B0B1}" type="parTrans" cxnId="{DDDC9649-6AEE-463A-A793-423B9EAE0BFB}">
      <dgm:prSet/>
      <dgm:spPr/>
      <dgm:t>
        <a:bodyPr/>
        <a:lstStyle/>
        <a:p>
          <a:endParaRPr lang="en-US"/>
        </a:p>
      </dgm:t>
    </dgm:pt>
    <dgm:pt modelId="{A072C8D4-F56D-4A1C-B384-192757579810}" type="sibTrans" cxnId="{DDDC9649-6AEE-463A-A793-423B9EAE0BFB}">
      <dgm:prSet/>
      <dgm:spPr/>
      <dgm:t>
        <a:bodyPr/>
        <a:lstStyle/>
        <a:p>
          <a:endParaRPr lang="en-US"/>
        </a:p>
      </dgm:t>
    </dgm:pt>
    <dgm:pt modelId="{053CECEA-30F3-4069-B293-7F4E372175D3}">
      <dgm:prSet/>
      <dgm:spPr/>
      <dgm:t>
        <a:bodyPr/>
        <a:lstStyle/>
        <a:p>
          <a:r>
            <a:rPr lang="en-US"/>
            <a:t>Endorsement of the school administration </a:t>
          </a:r>
        </a:p>
      </dgm:t>
    </dgm:pt>
    <dgm:pt modelId="{71BECB2F-412B-4651-A225-BFC7B9173AF5}" type="parTrans" cxnId="{8808F694-9963-4E68-93DB-F5469A324102}">
      <dgm:prSet/>
      <dgm:spPr/>
      <dgm:t>
        <a:bodyPr/>
        <a:lstStyle/>
        <a:p>
          <a:endParaRPr lang="en-US"/>
        </a:p>
      </dgm:t>
    </dgm:pt>
    <dgm:pt modelId="{74396409-5B4A-4059-9DC2-9B6D31145D30}" type="sibTrans" cxnId="{8808F694-9963-4E68-93DB-F5469A324102}">
      <dgm:prSet/>
      <dgm:spPr/>
      <dgm:t>
        <a:bodyPr/>
        <a:lstStyle/>
        <a:p>
          <a:endParaRPr lang="en-US"/>
        </a:p>
      </dgm:t>
    </dgm:pt>
    <dgm:pt modelId="{83623C83-814B-4474-8CD7-893641E9CC50}" type="pres">
      <dgm:prSet presAssocID="{74F81387-0D6C-40E7-BCE4-AAA48E61B4B2}" presName="Name0" presStyleCnt="0">
        <dgm:presLayoutVars>
          <dgm:dir/>
          <dgm:animLvl val="lvl"/>
          <dgm:resizeHandles val="exact"/>
        </dgm:presLayoutVars>
      </dgm:prSet>
      <dgm:spPr/>
    </dgm:pt>
    <dgm:pt modelId="{0A8F869F-E83B-45F5-83A2-C1891D8B73E6}" type="pres">
      <dgm:prSet presAssocID="{D1188CEF-EC71-4714-B254-ECD05F00039B}" presName="boxAndChildren" presStyleCnt="0"/>
      <dgm:spPr/>
    </dgm:pt>
    <dgm:pt modelId="{7D525BC2-F406-4D2E-873E-AB322BD0D4DD}" type="pres">
      <dgm:prSet presAssocID="{D1188CEF-EC71-4714-B254-ECD05F00039B}" presName="parentTextBox" presStyleLbl="node1" presStyleIdx="0" presStyleCnt="2"/>
      <dgm:spPr/>
    </dgm:pt>
    <dgm:pt modelId="{7CA7A660-13CD-4EC2-99EC-B965A79C99A9}" type="pres">
      <dgm:prSet presAssocID="{D1188CEF-EC71-4714-B254-ECD05F00039B}" presName="entireBox" presStyleLbl="node1" presStyleIdx="0" presStyleCnt="2"/>
      <dgm:spPr/>
    </dgm:pt>
    <dgm:pt modelId="{42F98090-0DDA-4BE9-99B1-CC25FF643E13}" type="pres">
      <dgm:prSet presAssocID="{D1188CEF-EC71-4714-B254-ECD05F00039B}" presName="descendantBox" presStyleCnt="0"/>
      <dgm:spPr/>
    </dgm:pt>
    <dgm:pt modelId="{921434F1-9E24-4EF5-AE16-D9B221371045}" type="pres">
      <dgm:prSet presAssocID="{C368EFC3-B18C-4D33-9D08-355C4E27EC19}" presName="childTextBox" presStyleLbl="fgAccFollowNode1" presStyleIdx="0" presStyleCnt="4">
        <dgm:presLayoutVars>
          <dgm:bulletEnabled val="1"/>
        </dgm:presLayoutVars>
      </dgm:prSet>
      <dgm:spPr/>
    </dgm:pt>
    <dgm:pt modelId="{B54D9BA8-FF2E-4E93-806D-FB528ED386E3}" type="pres">
      <dgm:prSet presAssocID="{087D89AA-67A2-4484-ABEA-81E1F2AF3AA4}" presName="childTextBox" presStyleLbl="fgAccFollowNode1" presStyleIdx="1" presStyleCnt="4">
        <dgm:presLayoutVars>
          <dgm:bulletEnabled val="1"/>
        </dgm:presLayoutVars>
      </dgm:prSet>
      <dgm:spPr/>
    </dgm:pt>
    <dgm:pt modelId="{AEB151C1-DCD4-4997-8EDE-79132F819FE8}" type="pres">
      <dgm:prSet presAssocID="{90B74F29-AC91-44BA-9E0C-EC08BAC0EFB8}" presName="childTextBox" presStyleLbl="fgAccFollowNode1" presStyleIdx="2" presStyleCnt="4">
        <dgm:presLayoutVars>
          <dgm:bulletEnabled val="1"/>
        </dgm:presLayoutVars>
      </dgm:prSet>
      <dgm:spPr/>
    </dgm:pt>
    <dgm:pt modelId="{216E7C11-D680-497E-B04B-9C1C98C4F7E2}" type="pres">
      <dgm:prSet presAssocID="{053CECEA-30F3-4069-B293-7F4E372175D3}" presName="childTextBox" presStyleLbl="fgAccFollowNode1" presStyleIdx="3" presStyleCnt="4">
        <dgm:presLayoutVars>
          <dgm:bulletEnabled val="1"/>
        </dgm:presLayoutVars>
      </dgm:prSet>
      <dgm:spPr/>
    </dgm:pt>
    <dgm:pt modelId="{5FE0ABE0-8E1A-46A0-84F1-9F6BB14A30D2}" type="pres">
      <dgm:prSet presAssocID="{C9C1E836-A89C-426F-8428-918B053383E4}" presName="sp" presStyleCnt="0"/>
      <dgm:spPr/>
    </dgm:pt>
    <dgm:pt modelId="{1B941D53-8E63-4AEA-A2FF-4270DDD449B6}" type="pres">
      <dgm:prSet presAssocID="{AE3AE599-04BB-4532-8CA6-C684BC842A20}" presName="arrowAndChildren" presStyleCnt="0"/>
      <dgm:spPr/>
    </dgm:pt>
    <dgm:pt modelId="{0851E95E-7549-4BB7-B044-CF5363F79964}" type="pres">
      <dgm:prSet presAssocID="{AE3AE599-04BB-4532-8CA6-C684BC842A20}" presName="parentTextArrow" presStyleLbl="node1" presStyleIdx="1" presStyleCnt="2"/>
      <dgm:spPr/>
    </dgm:pt>
  </dgm:ptLst>
  <dgm:cxnLst>
    <dgm:cxn modelId="{2E27B610-56EA-4160-9BCB-2AA1DEEB741B}" type="presOf" srcId="{74F81387-0D6C-40E7-BCE4-AAA48E61B4B2}" destId="{83623C83-814B-4474-8CD7-893641E9CC50}" srcOrd="0" destOrd="0" presId="urn:microsoft.com/office/officeart/2005/8/layout/process4"/>
    <dgm:cxn modelId="{7A25F234-D61A-469A-BD71-331A01E590AE}" type="presOf" srcId="{90B74F29-AC91-44BA-9E0C-EC08BAC0EFB8}" destId="{AEB151C1-DCD4-4997-8EDE-79132F819FE8}" srcOrd="0" destOrd="0" presId="urn:microsoft.com/office/officeart/2005/8/layout/process4"/>
    <dgm:cxn modelId="{DDDC9649-6AEE-463A-A793-423B9EAE0BFB}" srcId="{D1188CEF-EC71-4714-B254-ECD05F00039B}" destId="{90B74F29-AC91-44BA-9E0C-EC08BAC0EFB8}" srcOrd="2" destOrd="0" parTransId="{04AF7208-4801-46BB-B549-902E7DE8B0B1}" sibTransId="{A072C8D4-F56D-4A1C-B384-192757579810}"/>
    <dgm:cxn modelId="{0C988D6C-DC7B-4FA6-8938-7DEEAAB3CE9D}" srcId="{D1188CEF-EC71-4714-B254-ECD05F00039B}" destId="{087D89AA-67A2-4484-ABEA-81E1F2AF3AA4}" srcOrd="1" destOrd="0" parTransId="{3E34429B-FA13-4738-B008-4B828ADA19AE}" sibTransId="{450B7888-8478-4E1E-ADDF-DD31B87EAD09}"/>
    <dgm:cxn modelId="{8894BB7C-66E8-4F3B-B9D1-A5FAB0FCAC04}" type="presOf" srcId="{D1188CEF-EC71-4714-B254-ECD05F00039B}" destId="{7D525BC2-F406-4D2E-873E-AB322BD0D4DD}" srcOrd="0" destOrd="0" presId="urn:microsoft.com/office/officeart/2005/8/layout/process4"/>
    <dgm:cxn modelId="{68C83F84-BC54-407B-92D3-CAF925E30852}" type="presOf" srcId="{D1188CEF-EC71-4714-B254-ECD05F00039B}" destId="{7CA7A660-13CD-4EC2-99EC-B965A79C99A9}" srcOrd="1" destOrd="0" presId="urn:microsoft.com/office/officeart/2005/8/layout/process4"/>
    <dgm:cxn modelId="{FA8C2D8D-9D32-42F6-9A21-3EE7867B868D}" type="presOf" srcId="{C368EFC3-B18C-4D33-9D08-355C4E27EC19}" destId="{921434F1-9E24-4EF5-AE16-D9B221371045}" srcOrd="0" destOrd="0" presId="urn:microsoft.com/office/officeart/2005/8/layout/process4"/>
    <dgm:cxn modelId="{8808F694-9963-4E68-93DB-F5469A324102}" srcId="{D1188CEF-EC71-4714-B254-ECD05F00039B}" destId="{053CECEA-30F3-4069-B293-7F4E372175D3}" srcOrd="3" destOrd="0" parTransId="{71BECB2F-412B-4651-A225-BFC7B9173AF5}" sibTransId="{74396409-5B4A-4059-9DC2-9B6D31145D30}"/>
    <dgm:cxn modelId="{D3689698-223C-492B-9BF2-F9D4FCCA1861}" type="presOf" srcId="{087D89AA-67A2-4484-ABEA-81E1F2AF3AA4}" destId="{B54D9BA8-FF2E-4E93-806D-FB528ED386E3}" srcOrd="0" destOrd="0" presId="urn:microsoft.com/office/officeart/2005/8/layout/process4"/>
    <dgm:cxn modelId="{ABB49DA2-FB7E-43FC-8A34-34CBE2D74448}" type="presOf" srcId="{AE3AE599-04BB-4532-8CA6-C684BC842A20}" destId="{0851E95E-7549-4BB7-B044-CF5363F79964}" srcOrd="0" destOrd="0" presId="urn:microsoft.com/office/officeart/2005/8/layout/process4"/>
    <dgm:cxn modelId="{3F56DDA3-4300-4669-97A8-2DE17BB8525C}" type="presOf" srcId="{053CECEA-30F3-4069-B293-7F4E372175D3}" destId="{216E7C11-D680-497E-B04B-9C1C98C4F7E2}" srcOrd="0" destOrd="0" presId="urn:microsoft.com/office/officeart/2005/8/layout/process4"/>
    <dgm:cxn modelId="{B6D55AA6-EC94-492F-B2B5-D705F3F7AB53}" srcId="{74F81387-0D6C-40E7-BCE4-AAA48E61B4B2}" destId="{D1188CEF-EC71-4714-B254-ECD05F00039B}" srcOrd="1" destOrd="0" parTransId="{0B9F512E-71F7-443C-9A62-2B6FB7680006}" sibTransId="{CA293A2C-B436-4148-AB08-23675C6B6FA6}"/>
    <dgm:cxn modelId="{393633C9-2B44-4A3D-A42C-0D8FB19A54F5}" srcId="{74F81387-0D6C-40E7-BCE4-AAA48E61B4B2}" destId="{AE3AE599-04BB-4532-8CA6-C684BC842A20}" srcOrd="0" destOrd="0" parTransId="{60EC3A09-F43F-41E0-B3C2-6BFE6B408EAA}" sibTransId="{C9C1E836-A89C-426F-8428-918B053383E4}"/>
    <dgm:cxn modelId="{01041ADE-6AA3-49D7-91D9-DB047FA2698B}" srcId="{D1188CEF-EC71-4714-B254-ECD05F00039B}" destId="{C368EFC3-B18C-4D33-9D08-355C4E27EC19}" srcOrd="0" destOrd="0" parTransId="{B6093D3E-A96E-417A-8FE7-51922C8CE9DF}" sibTransId="{31EF02B3-32FE-4910-950A-89673E0B28C5}"/>
    <dgm:cxn modelId="{A7168CCB-42E2-487A-8EB9-6461DC538380}" type="presParOf" srcId="{83623C83-814B-4474-8CD7-893641E9CC50}" destId="{0A8F869F-E83B-45F5-83A2-C1891D8B73E6}" srcOrd="0" destOrd="0" presId="urn:microsoft.com/office/officeart/2005/8/layout/process4"/>
    <dgm:cxn modelId="{BCB1D548-38A7-46C3-A8C5-3409AD66CF22}" type="presParOf" srcId="{0A8F869F-E83B-45F5-83A2-C1891D8B73E6}" destId="{7D525BC2-F406-4D2E-873E-AB322BD0D4DD}" srcOrd="0" destOrd="0" presId="urn:microsoft.com/office/officeart/2005/8/layout/process4"/>
    <dgm:cxn modelId="{C3B7DED5-4082-4DBD-AF17-D567945D1529}" type="presParOf" srcId="{0A8F869F-E83B-45F5-83A2-C1891D8B73E6}" destId="{7CA7A660-13CD-4EC2-99EC-B965A79C99A9}" srcOrd="1" destOrd="0" presId="urn:microsoft.com/office/officeart/2005/8/layout/process4"/>
    <dgm:cxn modelId="{77F99AF8-A4E6-4C6D-9B8B-B421684D2A8B}" type="presParOf" srcId="{0A8F869F-E83B-45F5-83A2-C1891D8B73E6}" destId="{42F98090-0DDA-4BE9-99B1-CC25FF643E13}" srcOrd="2" destOrd="0" presId="urn:microsoft.com/office/officeart/2005/8/layout/process4"/>
    <dgm:cxn modelId="{13377B95-F409-4838-AD70-CEF557DF199D}" type="presParOf" srcId="{42F98090-0DDA-4BE9-99B1-CC25FF643E13}" destId="{921434F1-9E24-4EF5-AE16-D9B221371045}" srcOrd="0" destOrd="0" presId="urn:microsoft.com/office/officeart/2005/8/layout/process4"/>
    <dgm:cxn modelId="{6F76CFB4-9961-491A-8811-83759761FBE1}" type="presParOf" srcId="{42F98090-0DDA-4BE9-99B1-CC25FF643E13}" destId="{B54D9BA8-FF2E-4E93-806D-FB528ED386E3}" srcOrd="1" destOrd="0" presId="urn:microsoft.com/office/officeart/2005/8/layout/process4"/>
    <dgm:cxn modelId="{C18CC6F6-A781-4AA1-BB18-81F1EEEBDFD8}" type="presParOf" srcId="{42F98090-0DDA-4BE9-99B1-CC25FF643E13}" destId="{AEB151C1-DCD4-4997-8EDE-79132F819FE8}" srcOrd="2" destOrd="0" presId="urn:microsoft.com/office/officeart/2005/8/layout/process4"/>
    <dgm:cxn modelId="{CC657286-DDD4-4E28-864E-032A91F0B95D}" type="presParOf" srcId="{42F98090-0DDA-4BE9-99B1-CC25FF643E13}" destId="{216E7C11-D680-497E-B04B-9C1C98C4F7E2}" srcOrd="3" destOrd="0" presId="urn:microsoft.com/office/officeart/2005/8/layout/process4"/>
    <dgm:cxn modelId="{D1460A56-BE67-4482-9AA7-8C2BD31F4088}" type="presParOf" srcId="{83623C83-814B-4474-8CD7-893641E9CC50}" destId="{5FE0ABE0-8E1A-46A0-84F1-9F6BB14A30D2}" srcOrd="1" destOrd="0" presId="urn:microsoft.com/office/officeart/2005/8/layout/process4"/>
    <dgm:cxn modelId="{0F80AAB7-DBC2-4F6A-8E5A-0A8D53A5B457}" type="presParOf" srcId="{83623C83-814B-4474-8CD7-893641E9CC50}" destId="{1B941D53-8E63-4AEA-A2FF-4270DDD449B6}" srcOrd="2" destOrd="0" presId="urn:microsoft.com/office/officeart/2005/8/layout/process4"/>
    <dgm:cxn modelId="{4AA7752B-482C-42B9-A5C0-150280AF9FD8}" type="presParOf" srcId="{1B941D53-8E63-4AEA-A2FF-4270DDD449B6}" destId="{0851E95E-7549-4BB7-B044-CF5363F7996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DFE04-D7F1-4832-B3E2-4804145C756B}">
      <dsp:nvSpPr>
        <dsp:cNvPr id="0" name=""/>
        <dsp:cNvSpPr/>
      </dsp:nvSpPr>
      <dsp:spPr>
        <a:xfrm>
          <a:off x="2224191" y="0"/>
          <a:ext cx="1510523" cy="1478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9FA7B-B7C5-48BD-9561-9B6D96749A58}">
      <dsp:nvSpPr>
        <dsp:cNvPr id="0" name=""/>
        <dsp:cNvSpPr/>
      </dsp:nvSpPr>
      <dsp:spPr>
        <a:xfrm>
          <a:off x="821562" y="1632932"/>
          <a:ext cx="4315781" cy="633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Mission Statement</a:t>
          </a:r>
        </a:p>
      </dsp:txBody>
      <dsp:txXfrm>
        <a:off x="821562" y="1632932"/>
        <a:ext cx="4315781" cy="633496"/>
      </dsp:txXfrm>
    </dsp:sp>
    <dsp:sp modelId="{51E0BFC6-E498-4FF6-A792-F81B9587854A}">
      <dsp:nvSpPr>
        <dsp:cNvPr id="0" name=""/>
        <dsp:cNvSpPr/>
      </dsp:nvSpPr>
      <dsp:spPr>
        <a:xfrm>
          <a:off x="821562" y="2338417"/>
          <a:ext cx="4315781" cy="133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Technology Student Association fosters personal growth, leadership, and opportunities in science, technology, engineering, and mathematics (STEM); members apply and integrate these concepts through co-curricular activities, competitions, and related programs</a:t>
          </a:r>
        </a:p>
      </dsp:txBody>
      <dsp:txXfrm>
        <a:off x="821562" y="2338417"/>
        <a:ext cx="4315781" cy="1339820"/>
      </dsp:txXfrm>
    </dsp:sp>
    <dsp:sp modelId="{2EBBC71D-D09E-4F11-8598-5F33B327C1D0}">
      <dsp:nvSpPr>
        <dsp:cNvPr id="0" name=""/>
        <dsp:cNvSpPr/>
      </dsp:nvSpPr>
      <dsp:spPr>
        <a:xfrm>
          <a:off x="7295234" y="0"/>
          <a:ext cx="1510523" cy="14781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CC97F-AA62-4EED-8265-99E7FE747A8C}">
      <dsp:nvSpPr>
        <dsp:cNvPr id="0" name=""/>
        <dsp:cNvSpPr/>
      </dsp:nvSpPr>
      <dsp:spPr>
        <a:xfrm>
          <a:off x="5892605" y="1632932"/>
          <a:ext cx="4315781" cy="633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Motto</a:t>
          </a:r>
        </a:p>
      </dsp:txBody>
      <dsp:txXfrm>
        <a:off x="5892605" y="1632932"/>
        <a:ext cx="4315781" cy="633496"/>
      </dsp:txXfrm>
    </dsp:sp>
    <dsp:sp modelId="{C02058A5-5F59-40C6-B58E-77AC94CC395B}">
      <dsp:nvSpPr>
        <dsp:cNvPr id="0" name=""/>
        <dsp:cNvSpPr/>
      </dsp:nvSpPr>
      <dsp:spPr>
        <a:xfrm>
          <a:off x="5892605" y="2338417"/>
          <a:ext cx="4315781" cy="133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Learning to Lead in a Technical World </a:t>
          </a:r>
        </a:p>
      </dsp:txBody>
      <dsp:txXfrm>
        <a:off x="5892605" y="2338417"/>
        <a:ext cx="4315781" cy="1339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4D6B4-191E-4D1F-A6D0-EF64398A6E40}">
      <dsp:nvSpPr>
        <dsp:cNvPr id="0" name=""/>
        <dsp:cNvSpPr/>
      </dsp:nvSpPr>
      <dsp:spPr>
        <a:xfrm>
          <a:off x="1379733" y="491615"/>
          <a:ext cx="1329184" cy="13291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5496C-CA96-4D35-B279-1A67495641EC}">
      <dsp:nvSpPr>
        <dsp:cNvPr id="0" name=""/>
        <dsp:cNvSpPr/>
      </dsp:nvSpPr>
      <dsp:spPr>
        <a:xfrm>
          <a:off x="246249" y="2283049"/>
          <a:ext cx="3639691" cy="150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TSA provides student members the opportunity to explore a wide variety of career interest areas in a hands-on </a:t>
          </a:r>
          <a:r>
            <a:rPr lang="en-US" sz="1800" kern="1200" dirty="0"/>
            <a:t>environment</a:t>
          </a:r>
          <a:r>
            <a:rPr lang="en-US" sz="1600" kern="1200" dirty="0"/>
            <a:t> that takes them outside school walls</a:t>
          </a:r>
        </a:p>
      </dsp:txBody>
      <dsp:txXfrm>
        <a:off x="246249" y="2283049"/>
        <a:ext cx="3639691" cy="1501075"/>
      </dsp:txXfrm>
    </dsp:sp>
    <dsp:sp modelId="{8EC2A28D-A056-4840-B40F-C630440295AF}">
      <dsp:nvSpPr>
        <dsp:cNvPr id="0" name=""/>
        <dsp:cNvSpPr/>
      </dsp:nvSpPr>
      <dsp:spPr>
        <a:xfrm>
          <a:off x="5193356" y="591259"/>
          <a:ext cx="1329184" cy="13291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754E2-82F8-4252-B9BF-023DA68B41BD}">
      <dsp:nvSpPr>
        <dsp:cNvPr id="0" name=""/>
        <dsp:cNvSpPr/>
      </dsp:nvSpPr>
      <dsp:spPr>
        <a:xfrm>
          <a:off x="4381077" y="2349750"/>
          <a:ext cx="2953743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TSA offers over 60 middle and high school events combined </a:t>
          </a:r>
          <a:r>
            <a:rPr lang="en-US" sz="1800" kern="1200">
              <a:sym typeface="Symbol" panose="05050102010706020507" pitchFamily="18" charset="2"/>
            </a:rPr>
            <a:t></a:t>
          </a:r>
          <a:r>
            <a:rPr lang="en-US" sz="1800" kern="1200"/>
            <a:t> which are correlated with national STEM standards</a:t>
          </a:r>
        </a:p>
      </dsp:txBody>
      <dsp:txXfrm>
        <a:off x="4381077" y="2349750"/>
        <a:ext cx="2953743" cy="1102500"/>
      </dsp:txXfrm>
    </dsp:sp>
    <dsp:sp modelId="{F09A7B0B-38D7-4A9F-93DA-4BD175E2E66F}">
      <dsp:nvSpPr>
        <dsp:cNvPr id="0" name=""/>
        <dsp:cNvSpPr/>
      </dsp:nvSpPr>
      <dsp:spPr>
        <a:xfrm>
          <a:off x="8681045" y="583177"/>
          <a:ext cx="1329184" cy="13291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89D38-B835-4902-B396-9CFFA4EB3BCE}">
      <dsp:nvSpPr>
        <dsp:cNvPr id="0" name=""/>
        <dsp:cNvSpPr/>
      </dsp:nvSpPr>
      <dsp:spPr>
        <a:xfrm>
          <a:off x="7851725" y="2349750"/>
          <a:ext cx="2953743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TSA competitions can be integrated into and enhance STEM curriculums  </a:t>
          </a:r>
        </a:p>
      </dsp:txBody>
      <dsp:txXfrm>
        <a:off x="7851725" y="2349750"/>
        <a:ext cx="2953743" cy="110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7A660-13CD-4EC2-99EC-B965A79C99A9}">
      <dsp:nvSpPr>
        <dsp:cNvPr id="0" name=""/>
        <dsp:cNvSpPr/>
      </dsp:nvSpPr>
      <dsp:spPr>
        <a:xfrm>
          <a:off x="0" y="2842210"/>
          <a:ext cx="7012370" cy="18647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 order to have a strong TSA chapter, the chapter must have: </a:t>
          </a:r>
        </a:p>
      </dsp:txBody>
      <dsp:txXfrm>
        <a:off x="0" y="2842210"/>
        <a:ext cx="7012370" cy="1006990"/>
      </dsp:txXfrm>
    </dsp:sp>
    <dsp:sp modelId="{921434F1-9E24-4EF5-AE16-D9B221371045}">
      <dsp:nvSpPr>
        <dsp:cNvPr id="0" name=""/>
        <dsp:cNvSpPr/>
      </dsp:nvSpPr>
      <dsp:spPr>
        <a:xfrm>
          <a:off x="0" y="3811904"/>
          <a:ext cx="1753092" cy="8578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motivated membership</a:t>
          </a:r>
        </a:p>
      </dsp:txBody>
      <dsp:txXfrm>
        <a:off x="0" y="3811904"/>
        <a:ext cx="1753092" cy="857806"/>
      </dsp:txXfrm>
    </dsp:sp>
    <dsp:sp modelId="{B54D9BA8-FF2E-4E93-806D-FB528ED386E3}">
      <dsp:nvSpPr>
        <dsp:cNvPr id="0" name=""/>
        <dsp:cNvSpPr/>
      </dsp:nvSpPr>
      <dsp:spPr>
        <a:xfrm>
          <a:off x="1753092" y="3811904"/>
          <a:ext cx="1753092" cy="857806"/>
        </a:xfrm>
        <a:prstGeom prst="rect">
          <a:avLst/>
        </a:prstGeom>
        <a:solidFill>
          <a:schemeClr val="accent2">
            <a:tint val="40000"/>
            <a:alpha val="90000"/>
            <a:hueOff val="-585803"/>
            <a:satOff val="-2208"/>
            <a:lumOff val="241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585803"/>
              <a:satOff val="-2208"/>
              <a:lumOff val="2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 engaged instructor/advisor</a:t>
          </a:r>
        </a:p>
      </dsp:txBody>
      <dsp:txXfrm>
        <a:off x="1753092" y="3811904"/>
        <a:ext cx="1753092" cy="857806"/>
      </dsp:txXfrm>
    </dsp:sp>
    <dsp:sp modelId="{AEB151C1-DCD4-4997-8EDE-79132F819FE8}">
      <dsp:nvSpPr>
        <dsp:cNvPr id="0" name=""/>
        <dsp:cNvSpPr/>
      </dsp:nvSpPr>
      <dsp:spPr>
        <a:xfrm>
          <a:off x="3506185" y="3811904"/>
          <a:ext cx="1753092" cy="857806"/>
        </a:xfrm>
        <a:prstGeom prst="rect">
          <a:avLst/>
        </a:prstGeom>
        <a:solidFill>
          <a:schemeClr val="accent2">
            <a:tint val="40000"/>
            <a:alpha val="90000"/>
            <a:hueOff val="-1171607"/>
            <a:satOff val="-4416"/>
            <a:lumOff val="481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1171607"/>
              <a:satOff val="-4416"/>
              <a:lumOff val="4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cooperative team of chapter officers</a:t>
          </a:r>
        </a:p>
      </dsp:txBody>
      <dsp:txXfrm>
        <a:off x="3506185" y="3811904"/>
        <a:ext cx="1753092" cy="857806"/>
      </dsp:txXfrm>
    </dsp:sp>
    <dsp:sp modelId="{216E7C11-D680-497E-B04B-9C1C98C4F7E2}">
      <dsp:nvSpPr>
        <dsp:cNvPr id="0" name=""/>
        <dsp:cNvSpPr/>
      </dsp:nvSpPr>
      <dsp:spPr>
        <a:xfrm>
          <a:off x="5259277" y="3811904"/>
          <a:ext cx="1753092" cy="857806"/>
        </a:xfrm>
        <a:prstGeom prst="rect">
          <a:avLst/>
        </a:prstGeom>
        <a:solidFill>
          <a:schemeClr val="accent2">
            <a:tint val="40000"/>
            <a:alpha val="90000"/>
            <a:hueOff val="-1757410"/>
            <a:satOff val="-6624"/>
            <a:lumOff val="722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1757410"/>
              <a:satOff val="-6624"/>
              <a:lumOff val="72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Endorsement of the school administration </a:t>
          </a:r>
        </a:p>
      </dsp:txBody>
      <dsp:txXfrm>
        <a:off x="5259277" y="3811904"/>
        <a:ext cx="1753092" cy="857806"/>
      </dsp:txXfrm>
    </dsp:sp>
    <dsp:sp modelId="{0851E95E-7549-4BB7-B044-CF5363F79964}">
      <dsp:nvSpPr>
        <dsp:cNvPr id="0" name=""/>
        <dsp:cNvSpPr/>
      </dsp:nvSpPr>
      <dsp:spPr>
        <a:xfrm rot="10800000">
          <a:off x="0" y="2123"/>
          <a:ext cx="7012370" cy="2868058"/>
        </a:xfrm>
        <a:prstGeom prst="upArrowCallou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98000"/>
                <a:lumMod val="110000"/>
              </a:schemeClr>
            </a:gs>
            <a:gs pos="84000">
              <a:schemeClr val="accent2">
                <a:hueOff val="-1446200"/>
                <a:satOff val="-9924"/>
                <a:lumOff val="509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TSA members within a school operate as part of a TSA chapter </a:t>
          </a:r>
        </a:p>
      </dsp:txBody>
      <dsp:txXfrm rot="10800000">
        <a:off x="0" y="2123"/>
        <a:ext cx="7012370" cy="186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33743-C86D-4BFA-8E95-E901740C171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EB10B-2494-4BDD-97A2-9F462A911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8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0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88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3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5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5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4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5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1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8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58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2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76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57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603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4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485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36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12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5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19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57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3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05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87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6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6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41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8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2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703AEF3-CBDB-47F7-A354-A2E8AD4C68D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6593FEB-4F25-4F07-AE4F-716E2FD17E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009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DCE14CC-7F98-4279-BA2C-5DE4C5B23056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3A7863FB-4B8B-401E-8EAD-1E5A8C77EF3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34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saweb.org/High-School-Competition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player.vimeo.com/video/323721730?app_id=12296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AF3D7-A89C-4035-AC92-C234DA650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50"/>
          <a:stretch/>
        </p:blipFill>
        <p:spPr>
          <a:xfrm>
            <a:off x="446534" y="599724"/>
            <a:ext cx="5614416" cy="354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" b="1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48" y="4319753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Indiana technology student association 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120" y="5475712"/>
            <a:ext cx="10947620" cy="4760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cap="all">
                <a:solidFill>
                  <a:srgbClr val="EBEBEB"/>
                </a:solidFill>
              </a:rPr>
              <a:t>WWW.INDIANATSA.ORG</a:t>
            </a:r>
            <a:endParaRPr lang="en-US" sz="1600" cap="all" dirty="0">
              <a:solidFill>
                <a:srgbClr val="EBEBEB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2810AB-1783-4EC2-BA98-A04B50D03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09CE43-7546-451A-9418-9977AE731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C17367-5B48-4C71-825E-C1A8CFEC8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EA071A-7654-4C9E-AA2E-203E15234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6920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9D01B-E306-486F-A44A-E1BEE6B8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is the Technology Student Association?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ECE2A1-BE02-45E8-80D2-40668675E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B00F21-D7A1-4DBD-B786-86D98FF33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971E3D-EBA2-4F5A-BA90-F41CC7B48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CED36D-BAED-48CA-A871-F98A33054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65B56FE-77DF-48DE-8508-8B4DBE497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r="1339" b="-2"/>
          <a:stretch/>
        </p:blipFill>
        <p:spPr>
          <a:xfrm>
            <a:off x="448732" y="600075"/>
            <a:ext cx="3683001" cy="5775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726" y="1896533"/>
            <a:ext cx="7225074" cy="3962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The Indiana Technology Student Association (TSA) is the Indiana delegation of National TSA, a national, non-profit organization of middle and high school students engaged in science, technology, engineering, and mathematics (STEM). </a:t>
            </a:r>
          </a:p>
          <a:p>
            <a:pPr lvl="1"/>
            <a:r>
              <a:rPr lang="en-US" sz="2000" dirty="0"/>
              <a:t>Indiana TSA has more than 200 members across the state.</a:t>
            </a:r>
          </a:p>
          <a:p>
            <a:pPr lvl="1"/>
            <a:r>
              <a:rPr lang="en-US" sz="2000" dirty="0"/>
              <a:t>We have 12 high school and 1 middle school chapter.</a:t>
            </a:r>
          </a:p>
          <a:p>
            <a:pPr lvl="1"/>
            <a:r>
              <a:rPr lang="en-US" sz="2000" dirty="0"/>
              <a:t>We have a Fall Leadership Conference and a Spring State Conference. </a:t>
            </a:r>
          </a:p>
          <a:p>
            <a:pPr lvl="1"/>
            <a:r>
              <a:rPr lang="en-US" sz="2000" dirty="0"/>
              <a:t>We offer leadership training, competitive events, professional development for advisors, networking, and more!</a:t>
            </a:r>
          </a:p>
        </p:txBody>
      </p:sp>
    </p:spTree>
    <p:extLst>
      <p:ext uri="{BB962C8B-B14F-4D97-AF65-F5344CB8AC3E}">
        <p14:creationId xmlns:p14="http://schemas.microsoft.com/office/powerpoint/2010/main" val="191565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EFF"/>
                </a:solidFill>
              </a:rPr>
              <a:t>What does Indiana TSA Represent?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065321-E32D-4497-B77C-07F82F7C8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420157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810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Why Join TSA?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4C10FB-71ED-4495-AF41-49F0CF6AF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904924"/>
              </p:ext>
            </p:extLst>
          </p:nvPr>
        </p:nvGraphicFramePr>
        <p:xfrm>
          <a:off x="581025" y="2181225"/>
          <a:ext cx="11029950" cy="404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024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3165"/>
            <a:ext cx="8596668" cy="4739341"/>
          </a:xfrm>
        </p:spPr>
        <p:txBody>
          <a:bodyPr>
            <a:normAutofit/>
          </a:bodyPr>
          <a:lstStyle/>
          <a:p>
            <a:r>
              <a:rPr lang="en-US" dirty="0"/>
              <a:t>TSA offers multiple STEM programs to members in addition to TSA competitions. These programs include: </a:t>
            </a:r>
          </a:p>
          <a:p>
            <a:pPr lvl="1"/>
            <a:r>
              <a:rPr lang="en-US" sz="1800" dirty="0"/>
              <a:t>Tests of Engineering Aptitude, Mathematics, and Science (TEAMS): one-day engineering competition where students work together to apply their knowledge and STEM skills to issues facing our global society </a:t>
            </a:r>
          </a:p>
          <a:p>
            <a:pPr lvl="1"/>
            <a:r>
              <a:rPr lang="en-US" sz="1800" dirty="0"/>
              <a:t>Junior Solar Sprint: solar car competition for middle school students sponsored by the Army Educational Outreach Program (AEOP) </a:t>
            </a:r>
          </a:p>
          <a:p>
            <a:pPr lvl="1"/>
            <a:r>
              <a:rPr lang="en-US" sz="1800" dirty="0"/>
              <a:t>UNITE: summer program for high school students historically underrepresented in STEM sponsored by the AEOP</a:t>
            </a:r>
          </a:p>
          <a:p>
            <a:pPr lvl="1"/>
            <a:r>
              <a:rPr lang="en-US" sz="1800" dirty="0"/>
              <a:t>VEX Robotics: students learn about STEM through robotics in a hands-on competition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24" y="1993686"/>
            <a:ext cx="2127331" cy="550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133" y="2784032"/>
            <a:ext cx="1041774" cy="910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12" y="3934773"/>
            <a:ext cx="1433156" cy="442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403" y="4912759"/>
            <a:ext cx="1323504" cy="8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2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Join TSA?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 for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Challenging and diverse STEM competitions</a:t>
            </a:r>
          </a:p>
          <a:p>
            <a:r>
              <a:rPr lang="en-US" sz="2000" dirty="0"/>
              <a:t>Furthering career and technical skills</a:t>
            </a:r>
          </a:p>
          <a:p>
            <a:r>
              <a:rPr lang="en-US" sz="2000" dirty="0"/>
              <a:t>Attending state and national conferences</a:t>
            </a:r>
          </a:p>
          <a:p>
            <a:r>
              <a:rPr lang="en-US" sz="2000" dirty="0"/>
              <a:t>Developing teamwork and presentation skills</a:t>
            </a:r>
          </a:p>
          <a:p>
            <a:r>
              <a:rPr lang="en-US" sz="2000" dirty="0"/>
              <a:t>Participating in service projects</a:t>
            </a:r>
          </a:p>
          <a:p>
            <a:r>
              <a:rPr lang="en-US" sz="2000" dirty="0"/>
              <a:t>Recognition for accomplishments</a:t>
            </a:r>
          </a:p>
          <a:p>
            <a:r>
              <a:rPr lang="en-US" sz="2000" dirty="0"/>
              <a:t>Networking opportunities with members </a:t>
            </a:r>
          </a:p>
          <a:p>
            <a:pPr marL="0" indent="0">
              <a:buNone/>
            </a:pPr>
            <a:r>
              <a:rPr lang="en-US" sz="2000" dirty="0"/>
              <a:t>      and industry professionals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Benefits for Teachers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Intracurricular Lessons</a:t>
            </a:r>
          </a:p>
          <a:p>
            <a:r>
              <a:rPr lang="en-US" dirty="0"/>
              <a:t>Organization </a:t>
            </a:r>
          </a:p>
          <a:p>
            <a:r>
              <a:rPr lang="en-US" dirty="0"/>
              <a:t>Plan of Work for the Year</a:t>
            </a:r>
          </a:p>
          <a:p>
            <a:r>
              <a:rPr lang="en-US" dirty="0"/>
              <a:t>Network with other E&amp;T Teachers and members of Industry</a:t>
            </a:r>
          </a:p>
          <a:p>
            <a:r>
              <a:rPr lang="en-US" dirty="0"/>
              <a:t>See your students grow and excel!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5BC05-EB71-4685-AE21-2A41CE7C1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50" y="4225081"/>
            <a:ext cx="3475856" cy="16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1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7DB0-D0C3-4131-AF2F-BED8EF3B1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0" r="3" b="17766"/>
          <a:stretch/>
        </p:blipFill>
        <p:spPr>
          <a:xfrm>
            <a:off x="20" y="2"/>
            <a:ext cx="4578252" cy="26089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ACEF87-056E-4E77-899B-9E9A04E9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22054"/>
            <a:ext cx="4576634" cy="4235946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TSA Competitions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4102058"/>
            <a:ext cx="3606178" cy="25527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TSA’s 60 plus competitions provide an opportunity for students to take learning outside the classroom and explore topics of interest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Teachers can use TSA’s activities during the school day and extend learning during chapter meetings 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</a:rPr>
              <a:t>Examples of </a:t>
            </a:r>
            <a:r>
              <a:rPr lang="en-US" sz="1400" dirty="0">
                <a:solidFill>
                  <a:srgbClr val="FFFFFF"/>
                </a:solidFill>
                <a:hlinkClick r:id="rId3"/>
              </a:rPr>
              <a:t>high school competitions</a:t>
            </a:r>
            <a:r>
              <a:rPr lang="en-US" sz="1400" dirty="0">
                <a:solidFill>
                  <a:srgbClr val="FFFFFF"/>
                </a:solidFill>
              </a:rPr>
              <a:t>: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CAD 2D &amp; CAD 3D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Debating Technological Issues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Engineering Design </a:t>
            </a:r>
          </a:p>
          <a:p>
            <a:pPr lvl="2">
              <a:lnSpc>
                <a:spcPct val="90000"/>
              </a:lnSpc>
            </a:pP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EC871-EC7F-44A7-9EDD-06133334D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3" r="-2" b="-2"/>
          <a:stretch/>
        </p:blipFill>
        <p:spPr>
          <a:xfrm>
            <a:off x="4578270" y="2652060"/>
            <a:ext cx="7613730" cy="4205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0C6C3A-73B1-4E33-AD0D-8BCD35B7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B34E0-8DEA-46B1-BE92-FCFBE4BB0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5" r="23730" b="1"/>
          <a:stretch/>
        </p:blipFill>
        <p:spPr>
          <a:xfrm>
            <a:off x="4621957" y="1"/>
            <a:ext cx="7570043" cy="25606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3022F3-BFF5-4104-AE9A-399949DAF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560620"/>
            <a:ext cx="12188952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9038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SA IN Competitive Events Guide.2020.pdf - Adobe Acrobat Pro 2017">
            <a:extLst>
              <a:ext uri="{FF2B5EF4-FFF2-40B4-BE49-F238E27FC236}">
                <a16:creationId xmlns:a16="http://schemas.microsoft.com/office/drawing/2014/main" id="{489B75D9-3113-453F-976E-AB2C081A1E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t="12331" r="19770" b="410"/>
          <a:stretch/>
        </p:blipFill>
        <p:spPr>
          <a:xfrm>
            <a:off x="1879353" y="87085"/>
            <a:ext cx="8626291" cy="6683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2974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TSA Chapters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35D42C-2174-48BE-AC32-2DB2ECC0BE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102529"/>
              </p:ext>
            </p:extLst>
          </p:nvPr>
        </p:nvGraphicFramePr>
        <p:xfrm>
          <a:off x="4598438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2145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r="3" b="10696"/>
          <a:stretch/>
        </p:blipFill>
        <p:spPr>
          <a:xfrm>
            <a:off x="20" y="11"/>
            <a:ext cx="4578252" cy="26089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ACEF87-056E-4E77-899B-9E9A04E9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National TSA Conference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4102059"/>
            <a:ext cx="3415074" cy="22733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The national TSA conference is held annually at the end of the school year in June-July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Over 60 middle and high school competitions take place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Leadership training is offered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TSA Meet and Greet 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Recognition awards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Social events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924"/>
          <a:stretch/>
        </p:blipFill>
        <p:spPr>
          <a:xfrm>
            <a:off x="4578270" y="-11"/>
            <a:ext cx="761373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0C6C3A-73B1-4E33-AD0D-8BCD35B7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3022F3-BFF5-4104-AE9A-399949DAF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916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&amp; Contact Indiana TSA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570455" y="5896140"/>
            <a:ext cx="4620486" cy="1146318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WWW.INDIANATSA.ORG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8FB9C-8DBC-49F8-B4CD-C9CEB0CADFAD}"/>
              </a:ext>
            </a:extLst>
          </p:cNvPr>
          <p:cNvSpPr txBox="1"/>
          <p:nvPr/>
        </p:nvSpPr>
        <p:spPr>
          <a:xfrm>
            <a:off x="6096000" y="2774996"/>
            <a:ext cx="51387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Mary Rinehart</a:t>
            </a:r>
          </a:p>
          <a:p>
            <a:pPr algn="ctr"/>
            <a:r>
              <a:rPr lang="en-US" sz="3200" dirty="0"/>
              <a:t>Education Director</a:t>
            </a:r>
          </a:p>
          <a:p>
            <a:pPr algn="ctr"/>
            <a:r>
              <a:rPr lang="en-US" sz="3200" dirty="0"/>
              <a:t>mary@1stmakerspace.com</a:t>
            </a:r>
          </a:p>
          <a:p>
            <a:endParaRPr lang="en-US" sz="1600" b="1" dirty="0"/>
          </a:p>
          <a:p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D2181-9B53-4B53-A6F2-08C5764A850B}"/>
              </a:ext>
            </a:extLst>
          </p:cNvPr>
          <p:cNvSpPr txBox="1"/>
          <p:nvPr/>
        </p:nvSpPr>
        <p:spPr>
          <a:xfrm>
            <a:off x="333920" y="3767207"/>
            <a:ext cx="525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Share your experience on Social Media! </a:t>
            </a:r>
          </a:p>
          <a:p>
            <a:pPr algn="ctr"/>
            <a:r>
              <a:rPr lang="en-US" sz="2400" b="1" i="1" dirty="0"/>
              <a:t>@</a:t>
            </a:r>
            <a:r>
              <a:rPr lang="en-US" sz="2400" b="1" i="1" dirty="0" err="1"/>
              <a:t>IndianaTSA</a:t>
            </a:r>
            <a:endParaRPr lang="en-US" sz="2400" b="1" i="1" dirty="0"/>
          </a:p>
          <a:p>
            <a:pPr algn="ctr"/>
            <a:r>
              <a:rPr lang="en-US" sz="2400" i="1" dirty="0"/>
              <a:t>#</a:t>
            </a:r>
            <a:r>
              <a:rPr lang="en-US" sz="2400" i="1" dirty="0" err="1"/>
              <a:t>theTSAway</a:t>
            </a:r>
            <a:endParaRPr lang="en-US" sz="2400" i="1" dirty="0"/>
          </a:p>
        </p:txBody>
      </p:sp>
      <p:pic>
        <p:nvPicPr>
          <p:cNvPr id="13" name="Picture 1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F782F88-B3A6-4955-BAD9-3887A50F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6" y="2281651"/>
            <a:ext cx="3734747" cy="159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DEBC-B112-4594-9FBC-6C9E7349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9FEB3-D296-4F1F-AFBF-0ADE52F3821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9B54D-22CB-4BBE-AE83-6BA6D5582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title="Technology Student Association (TSA): Learning to Lead in a Technical World">
            <a:hlinkClick r:id="" action="ppaction://media"/>
            <a:extLst>
              <a:ext uri="{FF2B5EF4-FFF2-40B4-BE49-F238E27FC236}">
                <a16:creationId xmlns:a16="http://schemas.microsoft.com/office/drawing/2014/main" id="{D5F61B9B-A69F-46EC-A272-228B3B7536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9FC6610-A5F8-45EA-B7D4-AFDF75D20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9AB7A3-4EBC-40F6-99B4-4B1FE7F9D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" name="Rectangle 13">
            <a:extLst>
              <a:ext uri="{FF2B5EF4-FFF2-40B4-BE49-F238E27FC236}">
                <a16:creationId xmlns:a16="http://schemas.microsoft.com/office/drawing/2014/main" id="{7865333E-6BF7-40FE-AC7D-EB8A0900A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D4786-EA1A-43A0-9A09-9083EFB2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126" y="2678464"/>
            <a:ext cx="8832898" cy="3798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8000" dirty="0">
                <a:solidFill>
                  <a:schemeClr val="tx2"/>
                </a:solidFill>
              </a:rPr>
              <a:t>Name that innovator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D7AC98-5439-4069-A0CF-8A4247612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7125" y="1238250"/>
            <a:ext cx="8832899" cy="1143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114000"/>
              </a:lnSpc>
            </a:pP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971C6CD-6DA8-4FDD-A89B-4B681DEAB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1457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3CBB7D-B825-489C-9789-70D05A25C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65120" y="2519131"/>
            <a:ext cx="932688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914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6C36D2F4-71BB-4B26-94DD-BC1F00A82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6B364F89-F830-420F-9F49-95136CBD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F44565A-2D3C-45C1-96C2-594442C8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Innovator #1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61C95-349C-43F9-8F91-C69BF6F6C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492134"/>
            <a:ext cx="3833906" cy="332420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2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68CF206-FC7D-462E-BB3B-9FA0ACB80F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234" r="26233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9026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6">
            <a:extLst>
              <a:ext uri="{FF2B5EF4-FFF2-40B4-BE49-F238E27FC236}">
                <a16:creationId xmlns:a16="http://schemas.microsoft.com/office/drawing/2014/main" id="{6C36D2F4-71BB-4B26-94DD-BC1F00A82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6B364F89-F830-420F-9F49-95136CBD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F44565A-2D3C-45C1-96C2-594442C8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Innovator #2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61C95-349C-43F9-8F91-C69BF6F6C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492134"/>
            <a:ext cx="3833906" cy="3324204"/>
          </a:xfrm>
        </p:spPr>
        <p:txBody>
          <a:bodyPr vert="horz" lIns="91440" tIns="45720" rIns="91440" bIns="45720" rtlCol="0">
            <a:normAutofit/>
          </a:bodyPr>
          <a:lstStyle/>
          <a:p>
            <a:pPr marL="283464" indent="-283464" algn="l">
              <a:lnSpc>
                <a:spcPct val="112000"/>
              </a:lnSpc>
              <a:buFont typeface="Wingdings" pitchFamily="2" charset="2"/>
              <a:buChar char=""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D00FB-8B02-48EA-BF5B-C032EBF0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3" r="19333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40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106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C36D2F4-71BB-4B26-94DD-BC1F00A82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364F89-F830-420F-9F49-95136CBD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C89BFE-3C90-43C5-8936-2E6EBF29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Innovator #3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3BD10-3D23-4E10-8FD4-194167034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492134"/>
            <a:ext cx="3833906" cy="3324204"/>
          </a:xfrm>
        </p:spPr>
        <p:txBody>
          <a:bodyPr vert="horz" lIns="91440" tIns="45720" rIns="91440" bIns="45720" rtlCol="0">
            <a:normAutofit/>
          </a:bodyPr>
          <a:lstStyle/>
          <a:p>
            <a:pPr marL="283464" indent="-283464">
              <a:lnSpc>
                <a:spcPct val="112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CCFE302-AE46-4213-B3D9-EE22005D5C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87" b="1087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58277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8B27-EBA2-4452-AE9F-C52479CA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 dirty="0"/>
              <a:t>Innovator #4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FCE46F46-5AA6-4A67-A43B-3F68AA6E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92134"/>
            <a:ext cx="3833906" cy="3324204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8E9644-F65E-4B31-9AAE-BE114B5C0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2" r="18121" b="-1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5165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1DC3C-21D9-447D-9752-A118BCA1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/>
              <a:t>Innovator #5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06F43A-42D8-420B-8037-F2B73C7DC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92134"/>
            <a:ext cx="3833906" cy="3324204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4" name="Content Placeholder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D037087-5A86-41D4-BFCB-66D50B410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117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10" y="826346"/>
            <a:ext cx="3171905" cy="1013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Why </a:t>
            </a:r>
            <a:r>
              <a:rPr lang="en-US" sz="2400" dirty="0" err="1">
                <a:solidFill>
                  <a:srgbClr val="FFFFFF"/>
                </a:solidFill>
              </a:rPr>
              <a:t>tsa</a:t>
            </a:r>
            <a:r>
              <a:rPr lang="en-US" sz="2400" dirty="0">
                <a:solidFill>
                  <a:srgbClr val="FFFFFF"/>
                </a:solidFill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10" y="2052084"/>
            <a:ext cx="3033249" cy="3856229"/>
          </a:xfrm>
        </p:spPr>
        <p:txBody>
          <a:bodyPr anchor="t"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Create the innovators of tomorrow</a:t>
            </a:r>
          </a:p>
          <a:p>
            <a:r>
              <a:rPr lang="en-US" sz="1600" dirty="0">
                <a:solidFill>
                  <a:srgbClr val="FFFFFF"/>
                </a:solidFill>
              </a:rPr>
              <a:t>Less cooks and more chefs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Hands-on exploration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Use TSA competitions as classroom projects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Leadership opportunities 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F3973-07CE-49C8-BC0E-BF92A3E94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30" y="614407"/>
            <a:ext cx="7487719" cy="363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96A9A-7B78-43B5-8AD8-8DDF313AF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6" r="9489" b="10081"/>
          <a:stretch/>
        </p:blipFill>
        <p:spPr>
          <a:xfrm>
            <a:off x="8279982" y="4325583"/>
            <a:ext cx="3465485" cy="1918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5EA8C-6BC2-42CE-ACAB-B15FBEE5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30" y="4308169"/>
            <a:ext cx="394617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70C0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605</Words>
  <Application>Microsoft Office PowerPoint</Application>
  <PresentationFormat>Widescreen</PresentationFormat>
  <Paragraphs>82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Century Schoolbook</vt:lpstr>
      <vt:lpstr>Corbel</vt:lpstr>
      <vt:lpstr>Gill Sans MT</vt:lpstr>
      <vt:lpstr>Symbol</vt:lpstr>
      <vt:lpstr>Wingdings</vt:lpstr>
      <vt:lpstr>Wingdings 2</vt:lpstr>
      <vt:lpstr>HDOfficeLightV0</vt:lpstr>
      <vt:lpstr>Dividend</vt:lpstr>
      <vt:lpstr>Headlines</vt:lpstr>
      <vt:lpstr>Indiana technology student association </vt:lpstr>
      <vt:lpstr>PowerPoint Presentation</vt:lpstr>
      <vt:lpstr>Name that innovator</vt:lpstr>
      <vt:lpstr>Innovator #1</vt:lpstr>
      <vt:lpstr>Innovator #2</vt:lpstr>
      <vt:lpstr>Innovator #3</vt:lpstr>
      <vt:lpstr>Innovator #4</vt:lpstr>
      <vt:lpstr>Innovator #5</vt:lpstr>
      <vt:lpstr>Why tsa?</vt:lpstr>
      <vt:lpstr>What is the Technology Student Association?</vt:lpstr>
      <vt:lpstr>What does Indiana TSA Represent?</vt:lpstr>
      <vt:lpstr>Why Join TSA?</vt:lpstr>
      <vt:lpstr>TSA Programs</vt:lpstr>
      <vt:lpstr>Why Join TSA?</vt:lpstr>
      <vt:lpstr>TSA Competitions</vt:lpstr>
      <vt:lpstr>PowerPoint Presentation</vt:lpstr>
      <vt:lpstr>TSA Chapters</vt:lpstr>
      <vt:lpstr>National TSA Conference </vt:lpstr>
      <vt:lpstr>Learn More &amp; Contact Indiana TSA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Indiana technology student association </dc:title>
  <dc:creator>Mary Rinehart</dc:creator>
  <cp:lastModifiedBy>Mary Rinehart</cp:lastModifiedBy>
  <cp:revision>2</cp:revision>
  <dcterms:created xsi:type="dcterms:W3CDTF">2019-09-12T21:42:02Z</dcterms:created>
  <dcterms:modified xsi:type="dcterms:W3CDTF">2019-09-12T21:53:09Z</dcterms:modified>
</cp:coreProperties>
</file>