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Oswald"/>
      <p:regular r:id="rId20"/>
      <p:bold r:id="rId21"/>
    </p:embeddedFont>
    <p:embeddedFont>
      <p:font typeface="Source Sans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22" Type="http://schemas.openxmlformats.org/officeDocument/2006/relationships/font" Target="fonts/SourceSansPro-regular.fntdata"/><Relationship Id="rId21" Type="http://schemas.openxmlformats.org/officeDocument/2006/relationships/font" Target="fonts/Oswald-bold.fntdata"/><Relationship Id="rId24" Type="http://schemas.openxmlformats.org/officeDocument/2006/relationships/font" Target="fonts/SourceSansPro-italic.fntdata"/><Relationship Id="rId23" Type="http://schemas.openxmlformats.org/officeDocument/2006/relationships/font" Target="fonts/SourceSansPro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SourceSansPr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9dc516fd79_17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9dc516fd79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9dc516fd79_2_4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9dc516fd79_2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 Same as before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9dc516fd79_2_6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9dc516fd79_2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S: And we are done! If two groups choose which one to go first.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9de1646543_1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9de1646543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S: Go ahead and read the questions, giving each group the </a:t>
            </a:r>
            <a:r>
              <a:rPr lang="en"/>
              <a:t>opportunity</a:t>
            </a:r>
            <a:r>
              <a:rPr lang="en"/>
              <a:t> to answer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9dc516fd79_22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9dc516fd79_2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9dc516fd79_2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9dc516fd79_2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</a:t>
            </a:r>
            <a:r>
              <a:rPr lang="en">
                <a:solidFill>
                  <a:schemeClr val="dk1"/>
                </a:solidFill>
              </a:rPr>
              <a:t>In Fundraising you will learn the basics of fundraising. Fundraising ideas, and how to keep and obtain new sponsors for your TSA. Chapter.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9dc516fd79_22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9dc516fd79_2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S: Ask the ice breaker question, allow for as many answers as we can get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9dc516fd79_0_6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9dc516fd79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Money to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go to conferences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have chapter events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pay for needed materials in events.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Community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more known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gain further sponsors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donating money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Helping out technology based clubs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Communications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your own TSA Chapter spokesperson...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9dc516fd79_2_6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9dc516fd79_2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dc516fd79_0_10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dc516fd79_0_10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easy and cost </a:t>
            </a:r>
            <a:r>
              <a:rPr lang="en"/>
              <a:t>efficient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effective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done at your school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 not require too much materials to create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 smaller </a:t>
            </a:r>
            <a:r>
              <a:rPr lang="en"/>
              <a:t>amount</a:t>
            </a:r>
            <a:r>
              <a:rPr lang="en"/>
              <a:t> of income is raised.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dc516fd79_2_5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dc516fd79_2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S: Read off slides pretty much, add in what filler you feel like.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9dc516fd79_0_1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9dc516fd79_0_1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S: Go ahead and take some time to think through and write down who would be potential sponsors for your chapter.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9dc516fd79_2_4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9dc516fd79_2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C: Basically read off the slide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-26775" y="2008375"/>
            <a:ext cx="9210650" cy="3172625"/>
          </a:xfrm>
          <a:custGeom>
            <a:rect b="b" l="l" r="r" t="t"/>
            <a:pathLst>
              <a:path extrusionOk="0" h="126905" w="368426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80" name="Google Shape;80;p14"/>
          <p:cNvSpPr/>
          <p:nvPr/>
        </p:nvSpPr>
        <p:spPr>
          <a:xfrm>
            <a:off x="-26775" y="2139700"/>
            <a:ext cx="9210650" cy="3041300"/>
          </a:xfrm>
          <a:custGeom>
            <a:rect b="b" l="l" r="r" t="t"/>
            <a:pathLst>
              <a:path extrusionOk="0" h="121652" w="368426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81" name="Google Shape;81;p14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AFF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00CE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00CE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14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85" name="Google Shape;85;p14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6" name="Google Shape;86;p14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7" name="Google Shape;87;p14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88" name="Google Shape;88;p14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89" name="Google Shape;89;p14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14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4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AFF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4"/>
          <p:cNvSpPr txBox="1"/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/>
          <p:nvPr/>
        </p:nvSpPr>
        <p:spPr>
          <a:xfrm>
            <a:off x="-26775" y="2008375"/>
            <a:ext cx="9210650" cy="3172625"/>
          </a:xfrm>
          <a:custGeom>
            <a:rect b="b" l="l" r="r" t="t"/>
            <a:pathLst>
              <a:path extrusionOk="0" h="126905" w="368426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21" name="Google Shape;121;p15"/>
          <p:cNvSpPr/>
          <p:nvPr/>
        </p:nvSpPr>
        <p:spPr>
          <a:xfrm>
            <a:off x="-26775" y="2139700"/>
            <a:ext cx="9210650" cy="3041300"/>
          </a:xfrm>
          <a:custGeom>
            <a:rect b="b" l="l" r="r" t="t"/>
            <a:pathLst>
              <a:path extrusionOk="0" h="121652" w="368426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2" name="Google Shape;122;p15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AFF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00CE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00CE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15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126" name="Google Shape;126;p15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7" name="Google Shape;127;p15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8" name="Google Shape;128;p15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29" name="Google Shape;129;p15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130" name="Google Shape;130;p1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15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5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5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5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AFF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5"/>
          <p:cNvSpPr txBox="1"/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0" name="Google Shape;160;p15"/>
          <p:cNvSpPr txBox="1"/>
          <p:nvPr>
            <p:ph idx="1" type="subTitle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1" name="Google Shape;161;p15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/>
          <p:nvPr>
            <p:ph idx="1" type="body"/>
          </p:nvPr>
        </p:nvSpPr>
        <p:spPr>
          <a:xfrm>
            <a:off x="1519975" y="2161800"/>
            <a:ext cx="61041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◉"/>
              <a:defRPr i="1"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◉"/>
              <a:defRPr i="1"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9pPr>
          </a:lstStyle>
          <a:p/>
        </p:txBody>
      </p:sp>
      <p:sp>
        <p:nvSpPr>
          <p:cNvPr id="164" name="Google Shape;164;p16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  <a:endParaRPr sz="9600">
              <a:solidFill>
                <a:srgbClr val="00CEF6"/>
              </a:solidFill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6" name="Google Shape;166;p16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7" name="Google Shape;167;p1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AFF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00CE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00CE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" name="Google Shape;170;p1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71" name="Google Shape;171;p16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72" name="Google Shape;172;p16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73" name="Google Shape;173;p16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174" name="Google Shape;174;p1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75" name="Google Shape;175;p1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0" name="Google Shape;200;p1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AFF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07" name="Google Shape;207;p17"/>
          <p:cNvSpPr txBox="1"/>
          <p:nvPr>
            <p:ph idx="1" type="body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8" name="Google Shape;208;p17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9" name="Google Shape;209;p17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10" name="Google Shape;210;p17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AFF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00CE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00CE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3" name="Google Shape;213;p17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4" name="Google Shape;214;p17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15" name="Google Shape;215;p17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16" name="Google Shape;216;p17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17" name="Google Shape;217;p17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8" name="Google Shape;218;p17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3" name="Google Shape;243;p17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7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7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7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AFF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7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50" name="Google Shape;250;p18"/>
          <p:cNvSpPr txBox="1"/>
          <p:nvPr>
            <p:ph idx="1" type="body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1" name="Google Shape;251;p18"/>
          <p:cNvSpPr txBox="1"/>
          <p:nvPr>
            <p:ph idx="2" type="body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2" name="Google Shape;252;p18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53" name="Google Shape;253;p18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54" name="Google Shape;254;p18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AFF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8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00CE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8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00CE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" name="Google Shape;257;p1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8" name="Google Shape;258;p18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9" name="Google Shape;259;p18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60" name="Google Shape;260;p18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61" name="Google Shape;261;p18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62" name="Google Shape;262;p18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7" name="Google Shape;287;p18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8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8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8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AFF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8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94" name="Google Shape;294;p19"/>
          <p:cNvSpPr txBox="1"/>
          <p:nvPr>
            <p:ph idx="1" type="body"/>
          </p:nvPr>
        </p:nvSpPr>
        <p:spPr>
          <a:xfrm>
            <a:off x="705900" y="1626600"/>
            <a:ext cx="2471700" cy="32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5" name="Google Shape;295;p19"/>
          <p:cNvSpPr txBox="1"/>
          <p:nvPr>
            <p:ph idx="2" type="body"/>
          </p:nvPr>
        </p:nvSpPr>
        <p:spPr>
          <a:xfrm>
            <a:off x="3304125" y="1626600"/>
            <a:ext cx="2471700" cy="32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6" name="Google Shape;296;p19"/>
          <p:cNvSpPr txBox="1"/>
          <p:nvPr>
            <p:ph idx="3" type="body"/>
          </p:nvPr>
        </p:nvSpPr>
        <p:spPr>
          <a:xfrm>
            <a:off x="5902350" y="1626600"/>
            <a:ext cx="2471700" cy="32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7" name="Google Shape;297;p19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98" name="Google Shape;298;p19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99" name="Google Shape;299;p19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AFF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9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00CE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9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00CE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2" name="Google Shape;302;p19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03" name="Google Shape;303;p19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4" name="Google Shape;304;p19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5" name="Google Shape;305;p19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06" name="Google Shape;306;p19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07" name="Google Shape;307;p19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" name="Google Shape;332;p19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9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9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9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AFF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9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39" name="Google Shape;339;p20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40" name="Google Shape;340;p20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41" name="Google Shape;341;p2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AFF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00CE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00CE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4" name="Google Shape;344;p2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45" name="Google Shape;345;p20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46" name="Google Shape;346;p20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47" name="Google Shape;347;p20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48" name="Google Shape;348;p20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49" name="Google Shape;349;p2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4" name="Google Shape;374;p2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AFF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0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"/>
          <p:cNvSpPr txBox="1"/>
          <p:nvPr>
            <p:ph idx="1" type="body"/>
          </p:nvPr>
        </p:nvSpPr>
        <p:spPr>
          <a:xfrm>
            <a:off x="457200" y="3852828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00CEF6"/>
              </a:buClr>
              <a:buSzPts val="1400"/>
              <a:buNone/>
              <a:defRPr sz="1400">
                <a:solidFill>
                  <a:srgbClr val="00CEF6"/>
                </a:solidFill>
              </a:defRPr>
            </a:lvl1pPr>
          </a:lstStyle>
          <a:p/>
        </p:txBody>
      </p:sp>
      <p:sp>
        <p:nvSpPr>
          <p:cNvPr id="381" name="Google Shape;381;p21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82" name="Google Shape;382;p21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83" name="Google Shape;383;p21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AFF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1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00CE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1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00CE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6" name="Google Shape;386;p21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7" name="Google Shape;387;p21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88" name="Google Shape;388;p21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89" name="Google Shape;389;p21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90" name="Google Shape;390;p21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91" name="Google Shape;391;p2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21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1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1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1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AFF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1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2"/>
          <p:cNvSpPr/>
          <p:nvPr/>
        </p:nvSpPr>
        <p:spPr>
          <a:xfrm>
            <a:off x="-28575" y="4446775"/>
            <a:ext cx="9191625" cy="712478"/>
          </a:xfrm>
          <a:custGeom>
            <a:rect b="b" l="l" r="r" t="t"/>
            <a:pathLst>
              <a:path extrusionOk="0" h="41339" w="367665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23" name="Google Shape;423;p22"/>
          <p:cNvSpPr/>
          <p:nvPr/>
        </p:nvSpPr>
        <p:spPr>
          <a:xfrm>
            <a:off x="-28575" y="4578111"/>
            <a:ext cx="9191625" cy="584439"/>
          </a:xfrm>
          <a:custGeom>
            <a:rect b="b" l="l" r="r" t="t"/>
            <a:pathLst>
              <a:path extrusionOk="0" h="33910" w="367665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4" name="Google Shape;424;p22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AFF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2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00CE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2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00CE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7" name="Google Shape;427;p2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428" name="Google Shape;428;p22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29" name="Google Shape;429;p22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30" name="Google Shape;430;p22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31" name="Google Shape;431;p22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432" name="Google Shape;432;p2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" name="Google Shape;457;p22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2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2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2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AFF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2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 graph">
  <p:cSld name="BLANK_2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3"/>
          <p:cNvSpPr/>
          <p:nvPr/>
        </p:nvSpPr>
        <p:spPr>
          <a:xfrm>
            <a:off x="-20075" y="636775"/>
            <a:ext cx="9203950" cy="4550900"/>
          </a:xfrm>
          <a:custGeom>
            <a:rect b="b" l="l" r="r" t="t"/>
            <a:pathLst>
              <a:path extrusionOk="0" h="182036" w="368158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64" name="Google Shape;464;p23"/>
          <p:cNvSpPr/>
          <p:nvPr/>
        </p:nvSpPr>
        <p:spPr>
          <a:xfrm>
            <a:off x="-33475" y="768100"/>
            <a:ext cx="9210650" cy="4406200"/>
          </a:xfrm>
          <a:custGeom>
            <a:rect b="b" l="l" r="r" t="t"/>
            <a:pathLst>
              <a:path extrusionOk="0" h="176248" w="368426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65" name="Google Shape;465;p23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AFF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3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00CE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3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fmla="val 100000" name="adj"/>
            </a:avLst>
          </a:prstGeom>
          <a:solidFill>
            <a:srgbClr val="00CE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8" name="Google Shape;468;p23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69" name="Google Shape;469;p23"/>
            <p:cNvSpPr/>
            <p:nvPr/>
          </p:nvSpPr>
          <p:spPr>
            <a:xfrm>
              <a:off x="-9525" y="4581525"/>
              <a:ext cx="4205300" cy="476250"/>
            </a:xfrm>
            <a:custGeom>
              <a:rect b="b" l="l" r="r" t="t"/>
              <a:pathLst>
                <a:path extrusionOk="0" h="19050" w="168212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0" name="Google Shape;470;p23"/>
            <p:cNvSpPr/>
            <p:nvPr/>
          </p:nvSpPr>
          <p:spPr>
            <a:xfrm>
              <a:off x="4195775" y="4462475"/>
              <a:ext cx="3424225" cy="590550"/>
            </a:xfrm>
            <a:custGeom>
              <a:rect b="b" l="l" r="r" t="t"/>
              <a:pathLst>
                <a:path extrusionOk="0" h="23622" w="136969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1" name="Google Shape;471;p23"/>
            <p:cNvSpPr/>
            <p:nvPr/>
          </p:nvSpPr>
          <p:spPr>
            <a:xfrm>
              <a:off x="7624775" y="4472000"/>
              <a:ext cx="1533525" cy="414325"/>
            </a:xfrm>
            <a:custGeom>
              <a:rect b="b" l="l" r="r" t="t"/>
              <a:pathLst>
                <a:path extrusionOk="0" h="16573" w="61341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472" name="Google Shape;472;p23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73" name="Google Shape;473;p23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8" name="Google Shape;498;p23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3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3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3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fmla="val 100000" name="adj"/>
            </a:avLst>
          </a:prstGeom>
          <a:noFill/>
          <a:ln cap="flat" cmpd="sng" w="28575">
            <a:solidFill>
              <a:srgbClr val="AFF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3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4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52" name="Google Shape;52;p13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" name="Google Shape;53;p13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" name="Google Shape;54;p13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" name="Google Shape;55;p13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" name="Google Shape;56;p13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13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3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13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3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3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3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cap="flat" cmpd="sng" w="9525">
              <a:solidFill>
                <a:srgbClr val="F3F3F3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75" name="Google Shape;75;p13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b="1" sz="20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president@indianatsa.org" TargetMode="External"/><Relationship Id="rId4" Type="http://schemas.openxmlformats.org/officeDocument/2006/relationships/hyperlink" Target="mailto:reporter@indianatsa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5"/>
          <p:cNvSpPr txBox="1"/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Fundraising</a:t>
            </a:r>
            <a:endParaRPr/>
          </a:p>
        </p:txBody>
      </p:sp>
      <p:grpSp>
        <p:nvGrpSpPr>
          <p:cNvPr id="510" name="Google Shape;510;p25"/>
          <p:cNvGrpSpPr/>
          <p:nvPr/>
        </p:nvGrpSpPr>
        <p:grpSpPr>
          <a:xfrm>
            <a:off x="3900389" y="3541729"/>
            <a:ext cx="1343207" cy="902719"/>
            <a:chOff x="1241275" y="3718400"/>
            <a:chExt cx="450650" cy="302875"/>
          </a:xfrm>
        </p:grpSpPr>
        <p:sp>
          <p:nvSpPr>
            <p:cNvPr id="511" name="Google Shape;511;p25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4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to Address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645" name="Google Shape;645;p34"/>
          <p:cNvSpPr txBox="1"/>
          <p:nvPr>
            <p:ph idx="1" type="body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/>
              <a:t>How much money you are asking for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/>
              <a:t>What is the relationship between the sponsor and your chapter(local business? Engineering firm?)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/>
              <a:t>What the donation will do for your chapter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/>
              <a:t>Why are you coming to us for support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/>
              <a:t>How TSA is important to you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/>
              <a:t>Anything else that you feel would make for a strong pitch</a:t>
            </a:r>
            <a:endParaRPr/>
          </a:p>
        </p:txBody>
      </p:sp>
      <p:sp>
        <p:nvSpPr>
          <p:cNvPr id="646" name="Google Shape;646;p34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7" name="Google Shape;647;p34"/>
          <p:cNvGrpSpPr/>
          <p:nvPr/>
        </p:nvGrpSpPr>
        <p:grpSpPr>
          <a:xfrm rot="1383551">
            <a:off x="7577885" y="1693176"/>
            <a:ext cx="1077824" cy="1757152"/>
            <a:chOff x="6730350" y="2315900"/>
            <a:chExt cx="257700" cy="420100"/>
          </a:xfrm>
        </p:grpSpPr>
        <p:sp>
          <p:nvSpPr>
            <p:cNvPr id="648" name="Google Shape;648;p34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5"/>
          <p:cNvSpPr txBox="1"/>
          <p:nvPr>
            <p:ph idx="4294967295"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FFFF"/>
                </a:solidFill>
              </a:rPr>
              <a:t>Pitch Time!</a:t>
            </a:r>
            <a:endParaRPr sz="10000">
              <a:solidFill>
                <a:srgbClr val="FFFFFF"/>
              </a:solidFill>
            </a:endParaRPr>
          </a:p>
        </p:txBody>
      </p:sp>
      <p:sp>
        <p:nvSpPr>
          <p:cNvPr id="658" name="Google Shape;658;p35"/>
          <p:cNvSpPr txBox="1"/>
          <p:nvPr>
            <p:ph idx="4294967295" type="subTitle"/>
          </p:nvPr>
        </p:nvSpPr>
        <p:spPr>
          <a:xfrm>
            <a:off x="685800" y="3655111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C78D8"/>
                </a:solidFill>
              </a:rPr>
              <a:t>Present us with your fundraising pitch!</a:t>
            </a:r>
            <a:endParaRPr b="1">
              <a:solidFill>
                <a:srgbClr val="3C78D8"/>
              </a:solidFill>
            </a:endParaRPr>
          </a:p>
        </p:txBody>
      </p:sp>
      <p:sp>
        <p:nvSpPr>
          <p:cNvPr id="659" name="Google Shape;659;p35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6"/>
          <p:cNvSpPr txBox="1"/>
          <p:nvPr>
            <p:ph type="ctrTitle"/>
          </p:nvPr>
        </p:nvSpPr>
        <p:spPr>
          <a:xfrm>
            <a:off x="2309350" y="2802550"/>
            <a:ext cx="52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665" name="Google Shape;665;p36"/>
          <p:cNvSpPr txBox="1"/>
          <p:nvPr>
            <p:ph idx="1" type="subTitle"/>
          </p:nvPr>
        </p:nvSpPr>
        <p:spPr>
          <a:xfrm>
            <a:off x="2041825" y="3830650"/>
            <a:ext cx="5482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learn from this pitch competition? </a:t>
            </a:r>
            <a:endParaRPr/>
          </a:p>
        </p:txBody>
      </p:sp>
      <p:sp>
        <p:nvSpPr>
          <p:cNvPr id="666" name="Google Shape;666;p36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3C78D8"/>
                </a:solidFill>
                <a:latin typeface="Oswald"/>
                <a:ea typeface="Oswald"/>
                <a:cs typeface="Oswald"/>
                <a:sym typeface="Oswald"/>
              </a:rPr>
              <a:t>3</a:t>
            </a:r>
            <a:endParaRPr sz="12000">
              <a:solidFill>
                <a:srgbClr val="3C78D8"/>
              </a:solidFill>
            </a:endParaRPr>
          </a:p>
        </p:txBody>
      </p:sp>
      <p:sp>
        <p:nvSpPr>
          <p:cNvPr id="667" name="Google Shape;667;p36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7"/>
          <p:cNvSpPr txBox="1"/>
          <p:nvPr>
            <p:ph idx="4294967295" type="ctrTitle"/>
          </p:nvPr>
        </p:nvSpPr>
        <p:spPr>
          <a:xfrm>
            <a:off x="1275150" y="642950"/>
            <a:ext cx="6593700" cy="13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THANKS!</a:t>
            </a:r>
            <a:endParaRPr sz="10000"/>
          </a:p>
        </p:txBody>
      </p:sp>
      <p:sp>
        <p:nvSpPr>
          <p:cNvPr id="673" name="Google Shape;673;p37"/>
          <p:cNvSpPr txBox="1"/>
          <p:nvPr>
            <p:ph idx="4294967295" type="subTitle"/>
          </p:nvPr>
        </p:nvSpPr>
        <p:spPr>
          <a:xfrm>
            <a:off x="1275150" y="1992950"/>
            <a:ext cx="6593700" cy="16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us at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@indianatsa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president@indianatsa.org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reporter@indianatsa.org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</p:txBody>
      </p:sp>
      <p:sp>
        <p:nvSpPr>
          <p:cNvPr id="674" name="Google Shape;674;p37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6"/>
          <p:cNvSpPr txBox="1"/>
          <p:nvPr>
            <p:ph idx="4294967295" type="ctrTitle"/>
          </p:nvPr>
        </p:nvSpPr>
        <p:spPr>
          <a:xfrm>
            <a:off x="1275150" y="1278550"/>
            <a:ext cx="659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/>
              <a:t>HELLO!</a:t>
            </a:r>
            <a:endParaRPr sz="10000"/>
          </a:p>
        </p:txBody>
      </p:sp>
      <p:sp>
        <p:nvSpPr>
          <p:cNvPr id="520" name="Google Shape;520;p26"/>
          <p:cNvSpPr txBox="1"/>
          <p:nvPr>
            <p:ph idx="4294967295" type="subTitle"/>
          </p:nvPr>
        </p:nvSpPr>
        <p:spPr>
          <a:xfrm>
            <a:off x="1275150" y="2325749"/>
            <a:ext cx="6593700" cy="16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Cooper &amp; Shivali</a:t>
            </a:r>
            <a:endParaRPr b="1"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are </a:t>
            </a:r>
            <a:r>
              <a:rPr lang="en"/>
              <a:t>here to discuss ways to fundraise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</p:txBody>
      </p:sp>
      <p:sp>
        <p:nvSpPr>
          <p:cNvPr id="521" name="Google Shape;521;p26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2" name="Google Shape;522;p26"/>
          <p:cNvPicPr preferRelativeResize="0"/>
          <p:nvPr/>
        </p:nvPicPr>
        <p:blipFill rotWithShape="1">
          <a:blip r:embed="rId3">
            <a:alphaModFix/>
          </a:blip>
          <a:srcRect b="0" l="15632" r="45671" t="41954"/>
          <a:stretch/>
        </p:blipFill>
        <p:spPr>
          <a:xfrm>
            <a:off x="791625" y="1421600"/>
            <a:ext cx="1515000" cy="1515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23" name="Google Shape;523;p26"/>
          <p:cNvPicPr preferRelativeResize="0"/>
          <p:nvPr/>
        </p:nvPicPr>
        <p:blipFill rotWithShape="1">
          <a:blip r:embed="rId4">
            <a:alphaModFix/>
          </a:blip>
          <a:srcRect b="20439" l="0" r="0" t="12893"/>
          <a:stretch/>
        </p:blipFill>
        <p:spPr>
          <a:xfrm>
            <a:off x="6838500" y="1466850"/>
            <a:ext cx="1515000" cy="1515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7"/>
          <p:cNvSpPr txBox="1"/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Experience</a:t>
            </a:r>
            <a:endParaRPr/>
          </a:p>
        </p:txBody>
      </p:sp>
      <p:sp>
        <p:nvSpPr>
          <p:cNvPr id="529" name="Google Shape;529;p27"/>
          <p:cNvSpPr txBox="1"/>
          <p:nvPr>
            <p:ph idx="1" type="subTitle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experience fundraising </a:t>
            </a:r>
            <a:r>
              <a:rPr lang="en"/>
              <a:t>within </a:t>
            </a:r>
            <a:r>
              <a:rPr lang="en"/>
              <a:t>TSA, or </a:t>
            </a:r>
            <a:r>
              <a:rPr lang="en">
                <a:solidFill>
                  <a:schemeClr val="lt1"/>
                </a:solidFill>
              </a:rPr>
              <a:t>with other groups.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7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3C78D8"/>
                </a:solidFill>
                <a:latin typeface="Oswald"/>
                <a:ea typeface="Oswald"/>
                <a:cs typeface="Oswald"/>
                <a:sym typeface="Oswald"/>
              </a:rPr>
              <a:t>1</a:t>
            </a:r>
            <a:endParaRPr sz="12000">
              <a:solidFill>
                <a:srgbClr val="3C78D8"/>
              </a:solidFill>
            </a:endParaRPr>
          </a:p>
        </p:txBody>
      </p:sp>
      <p:sp>
        <p:nvSpPr>
          <p:cNvPr id="531" name="Google Shape;531;p27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8"/>
          <p:cNvSpPr txBox="1"/>
          <p:nvPr>
            <p:ph type="title"/>
          </p:nvPr>
        </p:nvSpPr>
        <p:spPr>
          <a:xfrm>
            <a:off x="1047750" y="1777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fundraise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537" name="Google Shape;537;p28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8" name="Google Shape;538;p28"/>
          <p:cNvGrpSpPr/>
          <p:nvPr/>
        </p:nvGrpSpPr>
        <p:grpSpPr>
          <a:xfrm>
            <a:off x="2345463" y="-1"/>
            <a:ext cx="4457366" cy="4457063"/>
            <a:chOff x="5732756" y="2682276"/>
            <a:chExt cx="719905" cy="719856"/>
          </a:xfrm>
        </p:grpSpPr>
        <p:sp>
          <p:nvSpPr>
            <p:cNvPr id="539" name="Google Shape;539;p2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28"/>
          <p:cNvSpPr txBox="1"/>
          <p:nvPr>
            <p:ph type="title"/>
          </p:nvPr>
        </p:nvSpPr>
        <p:spPr>
          <a:xfrm>
            <a:off x="1982475" y="1275625"/>
            <a:ext cx="22173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Interact</a:t>
            </a:r>
            <a:r>
              <a:rPr lang="en" sz="1900">
                <a:solidFill>
                  <a:schemeClr val="lt1"/>
                </a:solidFill>
              </a:rPr>
              <a:t> 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within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Community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543" name="Google Shape;543;p28"/>
          <p:cNvSpPr txBox="1"/>
          <p:nvPr>
            <p:ph type="title"/>
          </p:nvPr>
        </p:nvSpPr>
        <p:spPr>
          <a:xfrm>
            <a:off x="3458375" y="3599950"/>
            <a:ext cx="22173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Grow Communication skills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4" name="Google Shape;544;p28"/>
          <p:cNvSpPr txBox="1"/>
          <p:nvPr>
            <p:ph type="title"/>
          </p:nvPr>
        </p:nvSpPr>
        <p:spPr>
          <a:xfrm>
            <a:off x="5314950" y="1275625"/>
            <a:ext cx="13488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Donate money for a cause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545" name="Google Shape;545;p28"/>
          <p:cNvGrpSpPr/>
          <p:nvPr/>
        </p:nvGrpSpPr>
        <p:grpSpPr>
          <a:xfrm>
            <a:off x="5470289" y="3543697"/>
            <a:ext cx="907808" cy="828313"/>
            <a:chOff x="6625350" y="1613750"/>
            <a:chExt cx="480525" cy="438400"/>
          </a:xfrm>
        </p:grpSpPr>
        <p:sp>
          <p:nvSpPr>
            <p:cNvPr id="546" name="Google Shape;546;p2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1" name="Google Shape;551;p28"/>
          <p:cNvGrpSpPr/>
          <p:nvPr/>
        </p:nvGrpSpPr>
        <p:grpSpPr>
          <a:xfrm>
            <a:off x="1587629" y="1742412"/>
            <a:ext cx="458704" cy="1145354"/>
            <a:chOff x="3386850" y="2264625"/>
            <a:chExt cx="203950" cy="509250"/>
          </a:xfrm>
        </p:grpSpPr>
        <p:sp>
          <p:nvSpPr>
            <p:cNvPr id="552" name="Google Shape;552;p2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Google Shape;554;p28"/>
          <p:cNvGrpSpPr/>
          <p:nvPr/>
        </p:nvGrpSpPr>
        <p:grpSpPr>
          <a:xfrm>
            <a:off x="2044829" y="1742412"/>
            <a:ext cx="458704" cy="1145354"/>
            <a:chOff x="3386850" y="2264625"/>
            <a:chExt cx="203950" cy="509250"/>
          </a:xfrm>
        </p:grpSpPr>
        <p:sp>
          <p:nvSpPr>
            <p:cNvPr id="555" name="Google Shape;555;p2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28"/>
          <p:cNvGrpSpPr/>
          <p:nvPr/>
        </p:nvGrpSpPr>
        <p:grpSpPr>
          <a:xfrm>
            <a:off x="6547389" y="1633524"/>
            <a:ext cx="1299866" cy="1089472"/>
            <a:chOff x="2599825" y="3689700"/>
            <a:chExt cx="429850" cy="360275"/>
          </a:xfrm>
        </p:grpSpPr>
        <p:sp>
          <p:nvSpPr>
            <p:cNvPr id="558" name="Google Shape;558;p2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9"/>
          <p:cNvSpPr txBox="1"/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for Fundraising</a:t>
            </a:r>
            <a:endParaRPr/>
          </a:p>
        </p:txBody>
      </p:sp>
      <p:sp>
        <p:nvSpPr>
          <p:cNvPr id="565" name="Google Shape;565;p29"/>
          <p:cNvSpPr/>
          <p:nvPr/>
        </p:nvSpPr>
        <p:spPr>
          <a:xfrm>
            <a:off x="578575" y="2061638"/>
            <a:ext cx="2808000" cy="1325100"/>
          </a:xfrm>
          <a:prstGeom prst="homePlate">
            <a:avLst>
              <a:gd fmla="val 30129" name="adj"/>
            </a:avLst>
          </a:prstGeom>
          <a:solidFill>
            <a:srgbClr val="AFF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 Relevant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6" name="Google Shape;566;p29"/>
          <p:cNvSpPr/>
          <p:nvPr/>
        </p:nvSpPr>
        <p:spPr>
          <a:xfrm>
            <a:off x="3242325" y="2061638"/>
            <a:ext cx="2862000" cy="1325100"/>
          </a:xfrm>
          <a:prstGeom prst="chevron">
            <a:avLst>
              <a:gd fmla="val 29853" name="adj"/>
            </a:avLst>
          </a:prstGeom>
          <a:solidFill>
            <a:srgbClr val="00CE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 Affordable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7" name="Google Shape;567;p29"/>
          <p:cNvSpPr/>
          <p:nvPr/>
        </p:nvSpPr>
        <p:spPr>
          <a:xfrm>
            <a:off x="5960075" y="2061638"/>
            <a:ext cx="2862000" cy="1325100"/>
          </a:xfrm>
          <a:prstGeom prst="chevron">
            <a:avLst>
              <a:gd fmla="val 29853" name="adj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 Relatable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8" name="Google Shape;568;p29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9" name="Google Shape;569;p29"/>
          <p:cNvSpPr/>
          <p:nvPr/>
        </p:nvSpPr>
        <p:spPr>
          <a:xfrm>
            <a:off x="7740676" y="2897497"/>
            <a:ext cx="1163989" cy="1163989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28324A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0" name="Google Shape;570;p29"/>
          <p:cNvGrpSpPr/>
          <p:nvPr/>
        </p:nvGrpSpPr>
        <p:grpSpPr>
          <a:xfrm>
            <a:off x="246394" y="1349928"/>
            <a:ext cx="1018154" cy="1042060"/>
            <a:chOff x="5975075" y="2327500"/>
            <a:chExt cx="420100" cy="388350"/>
          </a:xfrm>
        </p:grpSpPr>
        <p:sp>
          <p:nvSpPr>
            <p:cNvPr id="571" name="Google Shape;571;p2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0"/>
          <p:cNvSpPr txBox="1"/>
          <p:nvPr>
            <p:ph type="title"/>
          </p:nvPr>
        </p:nvSpPr>
        <p:spPr>
          <a:xfrm>
            <a:off x="1047750" y="1700925"/>
            <a:ext cx="6996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Fundraising Ideas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578" name="Google Shape;578;p30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9" name="Google Shape;579;p30"/>
          <p:cNvGrpSpPr/>
          <p:nvPr/>
        </p:nvGrpSpPr>
        <p:grpSpPr>
          <a:xfrm>
            <a:off x="2375462" y="113296"/>
            <a:ext cx="4341167" cy="4307167"/>
            <a:chOff x="1649412" y="927100"/>
            <a:chExt cx="5011737" cy="5016500"/>
          </a:xfrm>
        </p:grpSpPr>
        <p:sp>
          <p:nvSpPr>
            <p:cNvPr id="580" name="Google Shape;580;p3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30"/>
          <p:cNvSpPr txBox="1"/>
          <p:nvPr>
            <p:ph type="title"/>
          </p:nvPr>
        </p:nvSpPr>
        <p:spPr>
          <a:xfrm>
            <a:off x="2375450" y="846050"/>
            <a:ext cx="20682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Penny War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4" name="Google Shape;584;p30"/>
          <p:cNvSpPr txBox="1"/>
          <p:nvPr/>
        </p:nvSpPr>
        <p:spPr>
          <a:xfrm>
            <a:off x="4443650" y="1334813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B</a:t>
            </a:r>
            <a:r>
              <a:rPr b="1" lang="en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ake sale</a:t>
            </a:r>
            <a:endParaRPr b="1"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85" name="Google Shape;585;p30"/>
          <p:cNvSpPr txBox="1"/>
          <p:nvPr/>
        </p:nvSpPr>
        <p:spPr>
          <a:xfrm>
            <a:off x="2817250" y="3416038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Paying to pie a teacher</a:t>
            </a:r>
            <a:endParaRPr b="1"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86" name="Google Shape;586;p30"/>
          <p:cNvSpPr/>
          <p:nvPr/>
        </p:nvSpPr>
        <p:spPr>
          <a:xfrm>
            <a:off x="1537300" y="1613428"/>
            <a:ext cx="1279943" cy="1006435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28324A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7" name="Google Shape;587;p30"/>
          <p:cNvGrpSpPr/>
          <p:nvPr/>
        </p:nvGrpSpPr>
        <p:grpSpPr>
          <a:xfrm>
            <a:off x="5652653" y="3176834"/>
            <a:ext cx="1291005" cy="1061141"/>
            <a:chOff x="3238475" y="5012225"/>
            <a:chExt cx="500700" cy="411550"/>
          </a:xfrm>
        </p:grpSpPr>
        <p:sp>
          <p:nvSpPr>
            <p:cNvPr id="588" name="Google Shape;588;p30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3" name="Google Shape;593;p30"/>
          <p:cNvGrpSpPr/>
          <p:nvPr/>
        </p:nvGrpSpPr>
        <p:grpSpPr>
          <a:xfrm>
            <a:off x="6535188" y="1695944"/>
            <a:ext cx="818782" cy="841406"/>
            <a:chOff x="2605300" y="5003050"/>
            <a:chExt cx="418900" cy="430475"/>
          </a:xfrm>
        </p:grpSpPr>
        <p:sp>
          <p:nvSpPr>
            <p:cNvPr id="594" name="Google Shape;594;p30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1"/>
          <p:cNvSpPr txBox="1"/>
          <p:nvPr>
            <p:ph idx="1" type="body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Pros: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b="1" lang="en"/>
              <a:t>Local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b="1" lang="en"/>
              <a:t>Aware of community news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Cons: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b="1" lang="en"/>
              <a:t>May share with other organizations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b="1" lang="en"/>
              <a:t>Limited funds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02" name="Google Shape;602;p31"/>
          <p:cNvSpPr txBox="1"/>
          <p:nvPr>
            <p:ph type="title"/>
          </p:nvPr>
        </p:nvSpPr>
        <p:spPr>
          <a:xfrm>
            <a:off x="1047750" y="634125"/>
            <a:ext cx="34236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Businesses</a:t>
            </a:r>
            <a:endParaRPr/>
          </a:p>
        </p:txBody>
      </p:sp>
      <p:sp>
        <p:nvSpPr>
          <p:cNvPr id="603" name="Google Shape;603;p31"/>
          <p:cNvSpPr txBox="1"/>
          <p:nvPr>
            <p:ph idx="2" type="body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Pros: 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b="1" lang="en"/>
              <a:t>Financial knowledge and advice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b="1" lang="en"/>
              <a:t>Excess funds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Cons:</a:t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b="1" lang="en"/>
              <a:t>Numerous meetings to secure funds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04" name="Google Shape;604;p31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5" name="Google Shape;605;p31"/>
          <p:cNvSpPr txBox="1"/>
          <p:nvPr>
            <p:ph type="title"/>
          </p:nvPr>
        </p:nvSpPr>
        <p:spPr>
          <a:xfrm>
            <a:off x="4572000" y="634125"/>
            <a:ext cx="3607800" cy="71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Brand </a:t>
            </a:r>
            <a:r>
              <a:rPr lang="en"/>
              <a:t>Businesses</a:t>
            </a:r>
            <a:r>
              <a:rPr lang="en"/>
              <a:t> &amp; Colleges</a:t>
            </a:r>
            <a:endParaRPr/>
          </a:p>
        </p:txBody>
      </p:sp>
      <p:sp>
        <p:nvSpPr>
          <p:cNvPr id="606" name="Google Shape;606;p31"/>
          <p:cNvSpPr/>
          <p:nvPr/>
        </p:nvSpPr>
        <p:spPr>
          <a:xfrm>
            <a:off x="7630964" y="2275793"/>
            <a:ext cx="1220161" cy="1220096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28324A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7" name="Google Shape;607;p31"/>
          <p:cNvGrpSpPr/>
          <p:nvPr/>
        </p:nvGrpSpPr>
        <p:grpSpPr>
          <a:xfrm>
            <a:off x="520829" y="523212"/>
            <a:ext cx="458704" cy="1145354"/>
            <a:chOff x="3386850" y="2264625"/>
            <a:chExt cx="203950" cy="509250"/>
          </a:xfrm>
        </p:grpSpPr>
        <p:sp>
          <p:nvSpPr>
            <p:cNvPr id="608" name="Google Shape;608;p31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31"/>
          <p:cNvGrpSpPr/>
          <p:nvPr/>
        </p:nvGrpSpPr>
        <p:grpSpPr>
          <a:xfrm>
            <a:off x="978029" y="523212"/>
            <a:ext cx="458704" cy="1145354"/>
            <a:chOff x="3386850" y="2264625"/>
            <a:chExt cx="203950" cy="509250"/>
          </a:xfrm>
        </p:grpSpPr>
        <p:sp>
          <p:nvSpPr>
            <p:cNvPr id="611" name="Google Shape;611;p31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2"/>
          <p:cNvSpPr txBox="1"/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Sponsorships</a:t>
            </a:r>
            <a:endParaRPr/>
          </a:p>
        </p:txBody>
      </p:sp>
      <p:sp>
        <p:nvSpPr>
          <p:cNvPr id="618" name="Google Shape;618;p32"/>
          <p:cNvSpPr txBox="1"/>
          <p:nvPr>
            <p:ph idx="1" type="subTitle"/>
          </p:nvPr>
        </p:nvSpPr>
        <p:spPr>
          <a:xfrm>
            <a:off x="2309441" y="4059250"/>
            <a:ext cx="521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establishments in your nearby area would be willing to sponsor your TSA chapter?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2"/>
          <p:cNvSpPr txBox="1"/>
          <p:nvPr/>
        </p:nvSpPr>
        <p:spPr>
          <a:xfrm>
            <a:off x="7416725" y="3661925"/>
            <a:ext cx="17604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rgbClr val="3C78D8"/>
                </a:solidFill>
                <a:latin typeface="Oswald"/>
                <a:ea typeface="Oswald"/>
                <a:cs typeface="Oswald"/>
                <a:sym typeface="Oswald"/>
              </a:rPr>
              <a:t>2</a:t>
            </a:r>
            <a:endParaRPr sz="12000">
              <a:solidFill>
                <a:srgbClr val="3C78D8"/>
              </a:solidFill>
            </a:endParaRPr>
          </a:p>
        </p:txBody>
      </p:sp>
      <p:sp>
        <p:nvSpPr>
          <p:cNvPr id="620" name="Google Shape;620;p32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3"/>
          <p:cNvSpPr txBox="1"/>
          <p:nvPr>
            <p:ph idx="4294967295" type="ctrTitle"/>
          </p:nvPr>
        </p:nvSpPr>
        <p:spPr>
          <a:xfrm>
            <a:off x="685800" y="2345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Pitch Meeting</a:t>
            </a:r>
            <a:endParaRPr sz="9000"/>
          </a:p>
        </p:txBody>
      </p:sp>
      <p:sp>
        <p:nvSpPr>
          <p:cNvPr id="626" name="Google Shape;626;p33"/>
          <p:cNvSpPr txBox="1"/>
          <p:nvPr>
            <p:ph idx="4294967295" type="subTitle"/>
          </p:nvPr>
        </p:nvSpPr>
        <p:spPr>
          <a:xfrm>
            <a:off x="2169650" y="3182950"/>
            <a:ext cx="4804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Split up and create a pitch meeting to a board of investors (us)! You will have 15 </a:t>
            </a:r>
            <a:r>
              <a:rPr lang="en" sz="1800"/>
              <a:t>minutes</a:t>
            </a:r>
            <a:r>
              <a:rPr lang="en" sz="1800"/>
              <a:t> to create your pitch using whatever means you want. We will reconvene after! Good Luck!</a:t>
            </a:r>
            <a:endParaRPr sz="1800"/>
          </a:p>
        </p:txBody>
      </p:sp>
      <p:sp>
        <p:nvSpPr>
          <p:cNvPr id="627" name="Google Shape;627;p33"/>
          <p:cNvSpPr/>
          <p:nvPr/>
        </p:nvSpPr>
        <p:spPr>
          <a:xfrm>
            <a:off x="4439276" y="25970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33"/>
          <p:cNvSpPr/>
          <p:nvPr/>
        </p:nvSpPr>
        <p:spPr>
          <a:xfrm rot="1793658">
            <a:off x="5547100" y="1607183"/>
            <a:ext cx="225078" cy="21493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33"/>
          <p:cNvSpPr txBox="1"/>
          <p:nvPr>
            <p:ph idx="12" type="sldNum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0" name="Google Shape;630;p33"/>
          <p:cNvGrpSpPr/>
          <p:nvPr/>
        </p:nvGrpSpPr>
        <p:grpSpPr>
          <a:xfrm rot="1163561">
            <a:off x="3239677" y="685625"/>
            <a:ext cx="1405256" cy="1177803"/>
            <a:chOff x="2599825" y="3689700"/>
            <a:chExt cx="429850" cy="360275"/>
          </a:xfrm>
        </p:grpSpPr>
        <p:sp>
          <p:nvSpPr>
            <p:cNvPr id="631" name="Google Shape;631;p33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3" name="Google Shape;633;p33"/>
          <p:cNvGrpSpPr/>
          <p:nvPr/>
        </p:nvGrpSpPr>
        <p:grpSpPr>
          <a:xfrm rot="-1156888">
            <a:off x="4549157" y="458163"/>
            <a:ext cx="1422472" cy="1297772"/>
            <a:chOff x="6625350" y="1613750"/>
            <a:chExt cx="480525" cy="438400"/>
          </a:xfrm>
        </p:grpSpPr>
        <p:sp>
          <p:nvSpPr>
            <p:cNvPr id="634" name="Google Shape;634;p33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28324A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9" name="Google Shape;639;p33"/>
          <p:cNvSpPr/>
          <p:nvPr/>
        </p:nvSpPr>
        <p:spPr>
          <a:xfrm rot="1793658">
            <a:off x="2651500" y="845183"/>
            <a:ext cx="225078" cy="21493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468BC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